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4391" r:id="rId5"/>
    <p:sldMasterId id="2147484398" r:id="rId6"/>
    <p:sldMasterId id="2147484405" r:id="rId7"/>
  </p:sldMasterIdLst>
  <p:notesMasterIdLst>
    <p:notesMasterId r:id="rId49"/>
  </p:notesMasterIdLst>
  <p:handoutMasterIdLst>
    <p:handoutMasterId r:id="rId50"/>
  </p:handoutMasterIdLst>
  <p:sldIdLst>
    <p:sldId id="452" r:id="rId8"/>
    <p:sldId id="401" r:id="rId9"/>
    <p:sldId id="567" r:id="rId10"/>
    <p:sldId id="510" r:id="rId11"/>
    <p:sldId id="563" r:id="rId12"/>
    <p:sldId id="551" r:id="rId13"/>
    <p:sldId id="570" r:id="rId14"/>
    <p:sldId id="549" r:id="rId15"/>
    <p:sldId id="548" r:id="rId16"/>
    <p:sldId id="572" r:id="rId17"/>
    <p:sldId id="575" r:id="rId18"/>
    <p:sldId id="471" r:id="rId19"/>
    <p:sldId id="464" r:id="rId20"/>
    <p:sldId id="574" r:id="rId21"/>
    <p:sldId id="463" r:id="rId22"/>
    <p:sldId id="558" r:id="rId23"/>
    <p:sldId id="489" r:id="rId24"/>
    <p:sldId id="569" r:id="rId25"/>
    <p:sldId id="559" r:id="rId26"/>
    <p:sldId id="524" r:id="rId27"/>
    <p:sldId id="527" r:id="rId28"/>
    <p:sldId id="562" r:id="rId29"/>
    <p:sldId id="561" r:id="rId30"/>
    <p:sldId id="554" r:id="rId31"/>
    <p:sldId id="512" r:id="rId32"/>
    <p:sldId id="516" r:id="rId33"/>
    <p:sldId id="513" r:id="rId34"/>
    <p:sldId id="538" r:id="rId35"/>
    <p:sldId id="553" r:id="rId36"/>
    <p:sldId id="539" r:id="rId37"/>
    <p:sldId id="540" r:id="rId38"/>
    <p:sldId id="555" r:id="rId39"/>
    <p:sldId id="541" r:id="rId40"/>
    <p:sldId id="547" r:id="rId41"/>
    <p:sldId id="543" r:id="rId42"/>
    <p:sldId id="529" r:id="rId43"/>
    <p:sldId id="530" r:id="rId44"/>
    <p:sldId id="576" r:id="rId45"/>
    <p:sldId id="536" r:id="rId46"/>
    <p:sldId id="402" r:id="rId47"/>
    <p:sldId id="470" r:id="rId48"/>
  </p:sldIdLst>
  <p:sldSz cx="9144000" cy="6858000" type="screen4x3"/>
  <p:notesSz cx="6858000" cy="1181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" userDrawn="1">
          <p15:clr>
            <a:srgbClr val="A4A3A4"/>
          </p15:clr>
        </p15:guide>
        <p15:guide id="2" pos="27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8424A"/>
    <a:srgbClr val="186C8C"/>
    <a:srgbClr val="911414"/>
    <a:srgbClr val="571350"/>
    <a:srgbClr val="C25E03"/>
    <a:srgbClr val="004C45"/>
    <a:srgbClr val="FF671B"/>
    <a:srgbClr val="003E4A"/>
    <a:srgbClr val="830051"/>
    <a:srgbClr val="F1F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EF32FC-6CE6-5EE8-5B66-ABF6DA134EB9}" v="68" dt="2018-08-20T17:04:46.022"/>
    <p1510:client id="{D59175B5-C2FD-C2A9-6B40-9FBFA194068C}" v="77" dt="2018-08-20T19:58:50.550"/>
    <p1510:client id="{48315CD5-222D-820B-FC9D-422B2B9FCC52}" v="2" dt="2018-08-20T18:09:22.386"/>
    <p1510:client id="{CF5CC7FF-0508-4690-8256-EC815572E9CE}" v="22" dt="2018-08-20T19:07:18.420"/>
    <p1510:client id="{E129DBFA-8865-468A-975D-8B996FD69AED}" v="6" dt="2018-08-20T22:22:14.265"/>
    <p1510:client id="{8D0B9402-0C6E-921C-EBBD-72D72305F874}" v="114" dt="2018-08-20T23:03:13.184"/>
    <p1510:client id="{29B65972-D08F-9A5C-4932-973CA907E0E4}" v="6" dt="2018-08-21T15:13:55.630"/>
  </p1510:revLst>
</p1510:revInfo>
</file>

<file path=ppt/tableStyles.xml><?xml version="1.0" encoding="utf-8"?>
<a:tblStyleLst xmlns:a="http://schemas.openxmlformats.org/drawingml/2006/main" def="{F5AB1C69-6EDB-4FF4-983F-18BD219EF322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240"/>
        <p:guide pos="27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16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corelogic.sharepoint.com/sites/EDG/PMO/Shared%20Documents/Project%20Folders/EDG-P00405%20EDG%20Ticketing%20System%20Data%20Mining%20project%20(2018%20Intern%20Project)-Jenny%20Lee/Required%20Docs/EDG-P00405-Test-Cas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corelogic.sharepoint.com/sites/EDG/PMO/Shared%20Documents/Project%20Folders/EDG-P00405%20EDG%20Ticketing%20System%20Data%20Mining%20project%20(2018%20Intern%20Project)-Jenny%20Lee/Required%20Docs/EDG-P00405-Test-Cas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Final</a:t>
            </a:r>
            <a:r>
              <a:rPr lang="en-US" sz="1600" baseline="0"/>
              <a:t> Defect Results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22398957789332669"/>
          <c:w val="1"/>
          <c:h val="0.62659737517313407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4"/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contourClr>
                  <a:schemeClr val="bg2">
                    <a:lumMod val="60000"/>
                    <a:lumOff val="40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19C-4C71-8D21-D76AEA4112C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E19C-4C71-8D21-D76AEA4112CE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E19C-4C71-8D21-D76AEA4112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'Final Test Results'!$O$4:$O$6</c:f>
              <c:strCache>
                <c:ptCount val="3"/>
                <c:pt idx="0">
                  <c:v>Defects Fixed</c:v>
                </c:pt>
                <c:pt idx="1">
                  <c:v>Defects Mitigated</c:v>
                </c:pt>
                <c:pt idx="2">
                  <c:v>Defects Deferred</c:v>
                </c:pt>
              </c:strCache>
            </c:strRef>
          </c:cat>
          <c:val>
            <c:numRef>
              <c:f>'Final Test Results'!$P$4:$P$6</c:f>
              <c:numCache>
                <c:formatCode>General</c:formatCode>
                <c:ptCount val="3"/>
                <c:pt idx="0">
                  <c:v>14</c:v>
                </c:pt>
                <c:pt idx="1">
                  <c:v>7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19C-4C71-8D21-D76AEA4112C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7051306400412418E-2"/>
          <c:y val="0.83616857019595392"/>
          <c:w val="0.94504044158655232"/>
          <c:h val="0.1349946640630322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>
                <a:latin typeface="Century Gothic" panose="020B0502020202020204" pitchFamily="34" charset="0"/>
              </a:rPr>
              <a:t>Final Testing</a:t>
            </a:r>
            <a:r>
              <a:rPr lang="en-US" sz="1600" b="1" baseline="0">
                <a:latin typeface="Century Gothic" panose="020B0502020202020204" pitchFamily="34" charset="0"/>
              </a:rPr>
              <a:t> Results</a:t>
            </a:r>
            <a:endParaRPr lang="en-US" sz="1600" b="1"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1"/>
          <c:order val="0"/>
          <c:tx>
            <c:strRef>
              <c:f>'Final Test Results'!$J$5</c:f>
              <c:strCache>
                <c:ptCount val="1"/>
                <c:pt idx="0">
                  <c:v>Total Test Cases failed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6.183192027777689E-2"/>
                  <c:y val="-8.781429406444058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7E4-435A-A05A-14AB748DEA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'Final Test Results'!$K$5</c:f>
              <c:numCache>
                <c:formatCode>General</c:formatCode>
                <c:ptCount val="1"/>
                <c:pt idx="0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4-435A-A05A-14AB748DEA36}"/>
            </c:ext>
          </c:extLst>
        </c:ser>
        <c:ser>
          <c:idx val="0"/>
          <c:order val="1"/>
          <c:tx>
            <c:strRef>
              <c:f>'Final Test Results'!$J$6</c:f>
              <c:strCache>
                <c:ptCount val="1"/>
                <c:pt idx="0">
                  <c:v>Total Test Cases passed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0.14912404302287366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7E4-435A-A05A-14AB748DEA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'Final Test Results'!$K$6</c:f>
              <c:numCache>
                <c:formatCode>General</c:formatCode>
                <c:ptCount val="1"/>
                <c:pt idx="0">
                  <c:v>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E4-435A-A05A-14AB748DEA36}"/>
            </c:ext>
          </c:extLst>
        </c:ser>
        <c:ser>
          <c:idx val="2"/>
          <c:order val="2"/>
          <c:tx>
            <c:strRef>
              <c:f>'Final Test Results'!$J$3</c:f>
              <c:strCache>
                <c:ptCount val="1"/>
                <c:pt idx="0">
                  <c:v>Total Test Cases executed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0.203681619738559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7E4-435A-A05A-14AB748DEA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'Final Test Results'!$K$3</c:f>
              <c:numCache>
                <c:formatCode>General</c:formatCode>
                <c:ptCount val="1"/>
                <c:pt idx="0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E4-435A-A05A-14AB748DEA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0"/>
        <c:shape val="box"/>
        <c:axId val="638754616"/>
        <c:axId val="638754944"/>
        <c:axId val="0"/>
      </c:bar3DChart>
      <c:catAx>
        <c:axId val="638754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38754944"/>
        <c:crosses val="autoZero"/>
        <c:auto val="1"/>
        <c:lblAlgn val="ctr"/>
        <c:lblOffset val="100"/>
        <c:noMultiLvlLbl val="0"/>
      </c:catAx>
      <c:valAx>
        <c:axId val="638754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754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Arial" pitchFamily="-109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>
                <a:latin typeface="Arial" pitchFamily="-109" charset="0"/>
                <a:cs typeface="+mn-cs"/>
              </a:defRPr>
            </a:lvl1pPr>
          </a:lstStyle>
          <a:p>
            <a:pPr>
              <a:defRPr/>
            </a:pPr>
            <a:fld id="{CF638420-5D7E-4EDE-9DE3-95E34E6683A7}" type="datetimeFigureOut">
              <a:rPr lang="en-US"/>
              <a:pPr>
                <a:defRPr/>
              </a:pPr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>
                <a:latin typeface="Arial" pitchFamily="-109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Arial" pitchFamily="-109" charset="0"/>
                <a:cs typeface="+mn-cs"/>
              </a:defRPr>
            </a:lvl1pPr>
          </a:lstStyle>
          <a:p>
            <a:pPr>
              <a:defRPr/>
            </a:pPr>
            <a:fld id="{3BAE62C0-B14C-4D93-B288-B2AA3D56A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0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Arial" pitchFamily="-109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>
                <a:latin typeface="Arial" pitchFamily="-109" charset="0"/>
                <a:cs typeface="+mn-cs"/>
              </a:defRPr>
            </a:lvl1pPr>
          </a:lstStyle>
          <a:p>
            <a:pPr>
              <a:defRPr/>
            </a:pPr>
            <a:fld id="{BD300A1A-128B-4B1D-A5B8-EB8B73859E74}" type="datetimeFigureOut">
              <a:rPr lang="en-US"/>
              <a:pPr>
                <a:defRPr/>
              </a:pPr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2446" tIns="46223" rIns="92446" bIns="4622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>
                <a:latin typeface="Arial" pitchFamily="-109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Arial" pitchFamily="-109" charset="0"/>
                <a:cs typeface="+mn-cs"/>
              </a:defRPr>
            </a:lvl1pPr>
          </a:lstStyle>
          <a:p>
            <a:pPr>
              <a:defRPr/>
            </a:pPr>
            <a:fld id="{CA8DE9AE-FA04-4CC9-82DF-D96FA808E4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96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1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2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2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the internship as a whole and my main roles throughout this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3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5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94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2720" indent="-172720"/>
            <a:endParaRPr lang="en-US">
              <a:latin typeface="Century Gothic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90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79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8DE9AE-FA04-4CC9-82DF-D96FA808E45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2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2DC6F9-43EE-4C7B-989F-08BDE0D00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7186" y="4151"/>
            <a:ext cx="6276813" cy="68496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title"/>
          </p:nvPr>
        </p:nvSpPr>
        <p:spPr bwMode="gray">
          <a:xfrm>
            <a:off x="519355" y="1877004"/>
            <a:ext cx="2448560" cy="2032001"/>
          </a:xfrm>
        </p:spPr>
        <p:txBody>
          <a:bodyPr anchor="ctr" anchorCtr="0"/>
          <a:lstStyle>
            <a:lvl1pPr algn="l"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0956" y="4970446"/>
            <a:ext cx="2448559" cy="1209224"/>
          </a:xfrm>
        </p:spPr>
        <p:txBody>
          <a:bodyPr anchor="b" anchorCtr="0"/>
          <a:lstStyle>
            <a:lvl1pPr marL="0" indent="0" algn="l">
              <a:spcBef>
                <a:spcPts val="450"/>
              </a:spcBef>
              <a:buNone/>
              <a:defRPr sz="1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 sz="2400">
                <a:solidFill>
                  <a:srgbClr val="6E6259"/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en-US"/>
              <a:t>Month ##,####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F365EB-953B-4921-B3A7-2007160FA5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1381" y="291527"/>
            <a:ext cx="2595746" cy="10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3592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D - Title, Subtitle and Conten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379730" y="1778000"/>
            <a:ext cx="8535670" cy="44704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377F1B8-579F-4960-A933-1D8FD5CF1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E48B5D1-38C5-4EDF-9F8B-EC3FA7360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CD75342-F2AF-4ED2-82EA-36EA79783E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432051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D - Comparis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0BFC914-CD89-48DD-8C0D-745F10520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0403ACF-9913-4BC7-82F1-BA8418EB50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8874" y="1778000"/>
            <a:ext cx="4108076" cy="4394200"/>
          </a:xfrm>
        </p:spPr>
        <p:txBody>
          <a:bodyPr/>
          <a:lstStyle>
            <a:lvl1pPr>
              <a:buClr>
                <a:schemeClr val="bg2"/>
              </a:buCl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21B7CA5-37B8-4C91-BD68-C95CA42EEC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00600" y="1778000"/>
            <a:ext cx="4108076" cy="439420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77786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RED - Title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AA2452-9058-4BA4-A1AE-C07C59C60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8228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D - Title, Subtitle 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09243F-FED8-47CB-8429-EE8D9F54E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E0A1F5-6611-4E03-AFE9-04A9DA238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5B4EF6-1D1D-4C22-87EF-06F8FF56F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3010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RE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D847941-59C6-4311-A7FC-849F06A4F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11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2DC6F9-43EE-4C7B-989F-08BDE0D00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7186" y="4151"/>
            <a:ext cx="6276813" cy="68496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title"/>
          </p:nvPr>
        </p:nvSpPr>
        <p:spPr bwMode="gray">
          <a:xfrm>
            <a:off x="519355" y="1877004"/>
            <a:ext cx="2448560" cy="2032001"/>
          </a:xfrm>
        </p:spPr>
        <p:txBody>
          <a:bodyPr anchor="ctr" anchorCtr="0"/>
          <a:lstStyle>
            <a:lvl1pPr algn="l"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0956" y="4970446"/>
            <a:ext cx="2448559" cy="1209224"/>
          </a:xfrm>
        </p:spPr>
        <p:txBody>
          <a:bodyPr anchor="b" anchorCtr="0"/>
          <a:lstStyle>
            <a:lvl1pPr marL="0" indent="0" algn="l">
              <a:spcBef>
                <a:spcPts val="450"/>
              </a:spcBef>
              <a:buNone/>
              <a:defRPr sz="1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 sz="2400">
                <a:solidFill>
                  <a:srgbClr val="6E6259"/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en-US"/>
              <a:t>Month ##,####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F365EB-953B-4921-B3A7-2007160FA5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1381" y="291527"/>
            <a:ext cx="2595746" cy="10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9432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367BEBC-11CC-4680-9B62-1FFD41D3B4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8437" y="0"/>
            <a:ext cx="4559125" cy="6281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69259" y="1958560"/>
            <a:ext cx="3172968" cy="1204859"/>
          </a:xfrm>
        </p:spPr>
        <p:txBody>
          <a:bodyPr anchor="b" anchorCtr="0"/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3574" y="3569446"/>
            <a:ext cx="3172968" cy="110415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227013" indent="0">
              <a:buNone/>
              <a:defRPr sz="2000">
                <a:solidFill>
                  <a:srgbClr val="6E6259"/>
                </a:solidFill>
              </a:defRPr>
            </a:lvl2pPr>
            <a:lvl3pPr marL="514350" indent="0">
              <a:buNone/>
              <a:defRPr sz="2000">
                <a:solidFill>
                  <a:srgbClr val="6E6259"/>
                </a:solidFill>
              </a:defRPr>
            </a:lvl3pPr>
            <a:lvl4pPr marL="687388" indent="0">
              <a:buNone/>
              <a:defRPr sz="2000">
                <a:solidFill>
                  <a:srgbClr val="6E6259"/>
                </a:solidFill>
              </a:defRPr>
            </a:lvl4pPr>
            <a:lvl5pPr marL="877888" indent="0">
              <a:buNone/>
              <a:defRPr sz="2000">
                <a:solidFill>
                  <a:srgbClr val="6E6259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7F958DE-C48A-4DDD-9DBA-332A0D8E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7811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 - Title, Subtitle and Conten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379730" y="1778000"/>
            <a:ext cx="8535670" cy="4470400"/>
          </a:xfrm>
        </p:spPr>
        <p:txBody>
          <a:bodyPr/>
          <a:lstStyle>
            <a:lvl1pPr>
              <a:buClr>
                <a:schemeClr val="bg2"/>
              </a:buCl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CE51674-70EB-4CF9-A2C4-9307DCF43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443EF81-2AAD-4A1E-B760-5CE380214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9DB7367-B3A1-4EF3-BE4B-52923F0E9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17277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 - Comparis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88874" y="1778000"/>
            <a:ext cx="4108076" cy="4394200"/>
          </a:xfrm>
        </p:spPr>
        <p:txBody>
          <a:bodyPr/>
          <a:lstStyle>
            <a:lvl1pPr>
              <a:buClr>
                <a:schemeClr val="bg2"/>
              </a:buClr>
              <a:defRPr sz="1800"/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 sz="1600"/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 sz="1400"/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 sz="1200"/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0600" y="1778000"/>
            <a:ext cx="4108076" cy="4394200"/>
          </a:xfrm>
        </p:spPr>
        <p:txBody>
          <a:bodyPr/>
          <a:lstStyle>
            <a:lvl1pPr>
              <a:buClr>
                <a:schemeClr val="bg2"/>
              </a:buClr>
              <a:defRPr sz="1800"/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 sz="1600"/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 sz="1400"/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 sz="1200"/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83FB724-E22B-487C-AED4-EA2FCF0D8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79375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GREEN - Title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805A2-45A9-4E02-9B2B-8307270EF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803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367BEBC-11CC-4680-9B62-1FFD41D3B4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6281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69259" y="1958560"/>
            <a:ext cx="3172968" cy="1204859"/>
          </a:xfrm>
        </p:spPr>
        <p:txBody>
          <a:bodyPr anchor="b" anchorCtr="0"/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3574" y="3569446"/>
            <a:ext cx="3172968" cy="110415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227013" indent="0">
              <a:buNone/>
              <a:defRPr sz="2000">
                <a:solidFill>
                  <a:srgbClr val="6E6259"/>
                </a:solidFill>
              </a:defRPr>
            </a:lvl2pPr>
            <a:lvl3pPr marL="514350" indent="0">
              <a:buNone/>
              <a:defRPr sz="2000">
                <a:solidFill>
                  <a:srgbClr val="6E6259"/>
                </a:solidFill>
              </a:defRPr>
            </a:lvl3pPr>
            <a:lvl4pPr marL="687388" indent="0">
              <a:buNone/>
              <a:defRPr sz="2000">
                <a:solidFill>
                  <a:srgbClr val="6E6259"/>
                </a:solidFill>
              </a:defRPr>
            </a:lvl4pPr>
            <a:lvl5pPr marL="877888" indent="0">
              <a:buNone/>
              <a:defRPr sz="2000">
                <a:solidFill>
                  <a:srgbClr val="6E6259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9E7EDB17-DBEE-42A6-A322-1FE58B152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1833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 - Title, Subtitle 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09243F-FED8-47CB-8429-EE8D9F54E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E0A1F5-6611-4E03-AFE9-04A9DA238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5B4EF6-1D1D-4C22-87EF-06F8FF56F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17862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GREE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B1B6C65-FF1C-4F7D-8164-A4950AE5D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2157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URPL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2DC6F9-43EE-4C7B-989F-08BDE0D00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7186" y="4151"/>
            <a:ext cx="6276813" cy="68496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title"/>
          </p:nvPr>
        </p:nvSpPr>
        <p:spPr bwMode="gray">
          <a:xfrm>
            <a:off x="519355" y="1877004"/>
            <a:ext cx="2448560" cy="2032001"/>
          </a:xfrm>
        </p:spPr>
        <p:txBody>
          <a:bodyPr anchor="ctr" anchorCtr="0"/>
          <a:lstStyle>
            <a:lvl1pPr algn="l"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0956" y="4970446"/>
            <a:ext cx="2448559" cy="1209224"/>
          </a:xfrm>
        </p:spPr>
        <p:txBody>
          <a:bodyPr anchor="b" anchorCtr="0"/>
          <a:lstStyle>
            <a:lvl1pPr marL="0" indent="0" algn="l">
              <a:spcBef>
                <a:spcPts val="450"/>
              </a:spcBef>
              <a:buNone/>
              <a:defRPr sz="1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 sz="2400">
                <a:solidFill>
                  <a:srgbClr val="6E6259"/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en-US"/>
              <a:t>Month ##,####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F365EB-953B-4921-B3A7-2007160FA5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1381" y="291527"/>
            <a:ext cx="2595746" cy="10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130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RPL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367BEBC-11CC-4680-9B62-1FFD41D3B4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8437" y="0"/>
            <a:ext cx="4559124" cy="6281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69259" y="1958560"/>
            <a:ext cx="3172968" cy="1204859"/>
          </a:xfrm>
        </p:spPr>
        <p:txBody>
          <a:bodyPr anchor="b" anchorCtr="0"/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3574" y="3569446"/>
            <a:ext cx="3172968" cy="110415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227013" indent="0">
              <a:buNone/>
              <a:defRPr sz="2000">
                <a:solidFill>
                  <a:srgbClr val="6E6259"/>
                </a:solidFill>
              </a:defRPr>
            </a:lvl2pPr>
            <a:lvl3pPr marL="514350" indent="0">
              <a:buNone/>
              <a:defRPr sz="2000">
                <a:solidFill>
                  <a:srgbClr val="6E6259"/>
                </a:solidFill>
              </a:defRPr>
            </a:lvl3pPr>
            <a:lvl4pPr marL="687388" indent="0">
              <a:buNone/>
              <a:defRPr sz="2000">
                <a:solidFill>
                  <a:srgbClr val="6E6259"/>
                </a:solidFill>
              </a:defRPr>
            </a:lvl4pPr>
            <a:lvl5pPr marL="877888" indent="0">
              <a:buNone/>
              <a:defRPr sz="2000">
                <a:solidFill>
                  <a:srgbClr val="6E6259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FE1F811-4B7B-450C-A7D8-4ADB0B4D4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36306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 - Comparis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88874" y="1778000"/>
            <a:ext cx="4108076" cy="4394200"/>
          </a:xfrm>
        </p:spPr>
        <p:txBody>
          <a:bodyPr/>
          <a:lstStyle>
            <a:lvl1pPr>
              <a:buClr>
                <a:schemeClr val="bg2"/>
              </a:buClr>
              <a:defRPr sz="1800"/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/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/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/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0600" y="1778000"/>
            <a:ext cx="4108076" cy="4394200"/>
          </a:xfrm>
        </p:spPr>
        <p:txBody>
          <a:bodyPr/>
          <a:lstStyle>
            <a:lvl1pPr>
              <a:buClr>
                <a:schemeClr val="bg2"/>
              </a:buCl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E34F454-7D92-4855-8FB9-4A1E90013E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62692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GREEN - Title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61558-B361-4DB3-A3FF-9CCAE620D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2509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RPLE - Title, Subtitle 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09243F-FED8-47CB-8429-EE8D9F54E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E0A1F5-6611-4E03-AFE9-04A9DA238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5B4EF6-1D1D-4C22-87EF-06F8FF56F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810985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GREE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269F8EC-88B6-4841-B5CB-FFD43D44E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2377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 - Comparis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88874" y="1778000"/>
            <a:ext cx="4108076" cy="4394200"/>
          </a:xfrm>
        </p:spPr>
        <p:txBody>
          <a:bodyPr/>
          <a:lstStyle>
            <a:lvl1pPr>
              <a:buClr>
                <a:schemeClr val="bg2"/>
              </a:buCl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0600" y="1778000"/>
            <a:ext cx="4108076" cy="439420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F75176D-2F75-4B73-A196-DD6703EFB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9382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Title, Subtitle and Conten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379730" y="1778000"/>
            <a:ext cx="8535670" cy="4470400"/>
          </a:xfrm>
        </p:spPr>
        <p:txBody>
          <a:bodyPr/>
          <a:lstStyle>
            <a:lvl1pPr>
              <a:buClr>
                <a:schemeClr val="bg2"/>
              </a:buCl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09243F-FED8-47CB-8429-EE8D9F54E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E0A1F5-6611-4E03-AFE9-04A9DA238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5B4EF6-1D1D-4C22-87EF-06F8FF56F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161543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Comparis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88874" y="1778000"/>
            <a:ext cx="4108076" cy="4394200"/>
          </a:xfrm>
        </p:spPr>
        <p:txBody>
          <a:bodyPr/>
          <a:lstStyle>
            <a:lvl1pPr>
              <a:buClr>
                <a:schemeClr val="bg2"/>
              </a:buCl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0600" y="1778000"/>
            <a:ext cx="4108076" cy="439420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400041" marR="0" lvl="1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Second level</a:t>
            </a:r>
          </a:p>
          <a:p>
            <a:pPr marL="627047" marR="0" lvl="2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Third level</a:t>
            </a:r>
          </a:p>
          <a:p>
            <a:pPr marL="804843" marR="0" lvl="3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Tx/>
              <a:buFont typeface="Century Gothic" panose="020B0502020202020204" pitchFamily="34" charset="0"/>
              <a:buChar char="−"/>
              <a:tabLst/>
              <a:defRPr/>
            </a:pPr>
            <a:r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Fourth level</a:t>
            </a:r>
          </a:p>
          <a:p>
            <a:pPr marL="914377" marR="0" lvl="4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050" b="0" i="0" u="none" strike="noStrike" kern="0" cap="none" spc="0" normalizeH="0" baseline="0" noProof="0">
                <a:ln>
                  <a:noFill/>
                </a:ln>
                <a:solidFill>
                  <a:srgbClr val="38424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Fifth level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F75176D-2F75-4B73-A196-DD6703EFB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6698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BLUE - Title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EA090-7972-48D6-ACE1-4F2FAA996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3013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 - Title, Subtitle 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409243F-FED8-47CB-8429-EE8D9F54E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DE0A1F5-6611-4E03-AFE9-04A9DA238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728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5B4EF6-1D1D-4C22-87EF-06F8FF56F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96465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83C1181-65E5-4A16-AD4C-0E1515CA3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7490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RE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2DC6F9-43EE-4C7B-989F-08BDE0D00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7186" y="4151"/>
            <a:ext cx="6276813" cy="68496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title"/>
          </p:nvPr>
        </p:nvSpPr>
        <p:spPr bwMode="gray">
          <a:xfrm>
            <a:off x="519355" y="1877004"/>
            <a:ext cx="2448560" cy="2032001"/>
          </a:xfrm>
        </p:spPr>
        <p:txBody>
          <a:bodyPr anchor="ctr" anchorCtr="0"/>
          <a:lstStyle>
            <a:lvl1pPr algn="l"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0956" y="4970446"/>
            <a:ext cx="2448559" cy="1209224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spcBef>
                <a:spcPts val="450"/>
              </a:spcBef>
              <a:buNone/>
              <a:defRPr sz="1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0" indent="0">
              <a:buNone/>
              <a:defRPr sz="2400">
                <a:solidFill>
                  <a:srgbClr val="6E6259"/>
                </a:solidFill>
              </a:defRPr>
            </a:lvl2pPr>
            <a:lvl3pPr marL="0" indent="0">
              <a:buNone/>
              <a:defRPr sz="2400"/>
            </a:lvl3pPr>
            <a:lvl4pPr marL="0" indent="0">
              <a:buNone/>
              <a:defRPr sz="2400"/>
            </a:lvl4pPr>
            <a:lvl5pPr marL="0" indent="0">
              <a:buNone/>
              <a:defRPr sz="2400"/>
            </a:lvl5pPr>
          </a:lstStyle>
          <a:p>
            <a:pPr lvl="0"/>
            <a:r>
              <a:rPr lang="en-US"/>
              <a:t>Month ##,####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F365EB-953B-4921-B3A7-2007160FA5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1381" y="291527"/>
            <a:ext cx="2595746" cy="10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848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D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367BEBC-11CC-4680-9B62-1FFD41D3B45B}"/>
              </a:ext>
            </a:extLst>
          </p:cNvPr>
          <p:cNvPicPr preferRelativeResize="0"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8437" y="0"/>
            <a:ext cx="4559125" cy="6281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69259" y="1958560"/>
            <a:ext cx="3172968" cy="1204859"/>
          </a:xfrm>
        </p:spPr>
        <p:txBody>
          <a:bodyPr anchor="b" anchorCtr="0"/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3574" y="3569446"/>
            <a:ext cx="3172968" cy="11041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227013" indent="0">
              <a:buNone/>
              <a:defRPr sz="2000">
                <a:solidFill>
                  <a:srgbClr val="6E6259"/>
                </a:solidFill>
              </a:defRPr>
            </a:lvl2pPr>
            <a:lvl3pPr marL="514350" indent="0">
              <a:buNone/>
              <a:defRPr sz="2000">
                <a:solidFill>
                  <a:srgbClr val="6E6259"/>
                </a:solidFill>
              </a:defRPr>
            </a:lvl3pPr>
            <a:lvl4pPr marL="687388" indent="0">
              <a:buNone/>
              <a:defRPr sz="2000">
                <a:solidFill>
                  <a:srgbClr val="6E6259"/>
                </a:solidFill>
              </a:defRPr>
            </a:lvl4pPr>
            <a:lvl5pPr marL="877888" indent="0">
              <a:buNone/>
              <a:defRPr sz="2000">
                <a:solidFill>
                  <a:srgbClr val="6E6259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2E4648F-6670-4F4E-AAFE-70A8CC519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9375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172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9730" y="1207247"/>
            <a:ext cx="8535670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725" y="6308262"/>
            <a:ext cx="1199216" cy="489322"/>
          </a:xfrm>
          <a:prstGeom prst="rect">
            <a:avLst/>
          </a:prstGeom>
        </p:spPr>
      </p:pic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 userDrawn="1"/>
        </p:nvSpPr>
        <p:spPr bwMode="gray">
          <a:xfrm>
            <a:off x="4595908" y="6423213"/>
            <a:ext cx="4033138" cy="38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chemeClr val="tx1"/>
                </a:solidFill>
                <a:latin typeface="Century Gothic" panose="020B0502020202020204" pitchFamily="34" charset="0"/>
              </a:rPr>
              <a:t>© 2018 CoreLogic, Inc.  [NYSE:CLGX]  All Rights Reserved.  Proprietary.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AAF09-6E99-45AA-AB3A-D7006AD02EA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763059" y="6423213"/>
            <a:ext cx="1798918" cy="38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altLang="en-US" sz="900">
                <a:solidFill>
                  <a:schemeClr val="tx1"/>
                </a:solidFill>
                <a:latin typeface="Century Gothic" panose="020B0502020202020204" pitchFamily="34" charset="0"/>
              </a:rPr>
              <a:t>Innovate. Transform. Thrive.™</a:t>
            </a:r>
            <a:endParaRPr lang="en-US" altLang="en-US" sz="900" baseline="30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194CB0-C84D-42B6-AEE0-F04C2C5E56A6}"/>
              </a:ext>
            </a:extLst>
          </p:cNvPr>
          <p:cNvCxnSpPr>
            <a:cxnSpLocks/>
          </p:cNvCxnSpPr>
          <p:nvPr userDrawn="1"/>
        </p:nvCxnSpPr>
        <p:spPr>
          <a:xfrm>
            <a:off x="0" y="6280132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85" r:id="rId2"/>
    <p:sldLayoutId id="2147484387" r:id="rId3"/>
    <p:sldLayoutId id="2147484388" r:id="rId4"/>
    <p:sldLayoutId id="2147484389" r:id="rId5"/>
    <p:sldLayoutId id="2147484415" r:id="rId6"/>
    <p:sldLayoutId id="2147484380" r:id="rId7"/>
  </p:sldLayoutIdLst>
  <p:transition spd="med"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475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9388" algn="l" rtl="0" eaLnBrk="1" fontAlgn="base" hangingPunct="1">
        <a:spcBef>
          <a:spcPts val="475"/>
        </a:spcBef>
        <a:spcAft>
          <a:spcPct val="0"/>
        </a:spcAft>
        <a:buClr>
          <a:schemeClr val="tx1"/>
        </a:buClr>
        <a:buFont typeface="Century Gothic" panose="020B0502020202020204" pitchFamily="34" charset="0"/>
        <a:buChar char="−"/>
        <a:defRPr sz="1600">
          <a:solidFill>
            <a:schemeClr val="tx1"/>
          </a:solidFill>
          <a:latin typeface="+mn-lt"/>
          <a:ea typeface="MS PGothic" pitchFamily="34" charset="-128"/>
        </a:defRPr>
      </a:lvl2pPr>
      <a:lvl3pPr marL="627063" indent="-17303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MS PGothic" pitchFamily="34" charset="-128"/>
        </a:defRPr>
      </a:lvl3pPr>
      <a:lvl4pPr marL="804863" indent="-168275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Century Gothic" panose="020B0502020202020204" pitchFamily="34" charset="0"/>
        <a:buChar char="−"/>
        <a:defRPr sz="1200">
          <a:solidFill>
            <a:schemeClr val="tx1"/>
          </a:solidFill>
          <a:latin typeface="+mn-lt"/>
          <a:ea typeface="MS PGothic" pitchFamily="34" charset="-128"/>
        </a:defRPr>
      </a:lvl4pPr>
      <a:lvl5pPr marL="914400" indent="-87313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•"/>
        <a:defRPr sz="1050">
          <a:solidFill>
            <a:schemeClr val="tx1"/>
          </a:solidFill>
          <a:latin typeface="+mn-lt"/>
          <a:ea typeface="MS PGothic" pitchFamily="34" charset="-128"/>
        </a:defRPr>
      </a:lvl5pPr>
      <a:lvl6pPr marL="12652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6pPr>
      <a:lvl7pPr marL="17224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7pPr>
      <a:lvl8pPr marL="21796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8pPr>
      <a:lvl9pPr marL="26368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172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725" y="6308262"/>
            <a:ext cx="1199216" cy="489322"/>
          </a:xfrm>
          <a:prstGeom prst="rect">
            <a:avLst/>
          </a:prstGeom>
        </p:spPr>
      </p:pic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194CB0-C84D-42B6-AEE0-F04C2C5E56A6}"/>
              </a:ext>
            </a:extLst>
          </p:cNvPr>
          <p:cNvCxnSpPr>
            <a:cxnSpLocks/>
          </p:cNvCxnSpPr>
          <p:nvPr userDrawn="1"/>
        </p:nvCxnSpPr>
        <p:spPr>
          <a:xfrm>
            <a:off x="0" y="6280132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0">
            <a:extLst>
              <a:ext uri="{FF2B5EF4-FFF2-40B4-BE49-F238E27FC236}">
                <a16:creationId xmlns:a16="http://schemas.microsoft.com/office/drawing/2014/main" id="{65E39FA8-BD4F-4CDD-9D9A-6AEA315B37B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595908" y="6423213"/>
            <a:ext cx="4033138" cy="38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chemeClr val="tx1"/>
                </a:solidFill>
                <a:latin typeface="Century Gothic" panose="020B0502020202020204" pitchFamily="34" charset="0"/>
              </a:rPr>
              <a:t>© 2018 CoreLogic, Inc.  [NYSE:CLGX]  All Rights Reserved.  Proprietary.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44A106-2F22-409C-A126-1E383A56701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763059" y="6423213"/>
            <a:ext cx="1798918" cy="38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altLang="en-US" sz="900">
                <a:solidFill>
                  <a:schemeClr val="tx1"/>
                </a:solidFill>
                <a:latin typeface="Century Gothic" panose="020B0502020202020204" pitchFamily="34" charset="0"/>
              </a:rPr>
              <a:t>Innovate. Transform. Thrive.™</a:t>
            </a:r>
            <a:endParaRPr lang="en-US" altLang="en-US" sz="900" baseline="30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EFA0BE6-74B5-4AF8-9DD3-489B2E1E5D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9730" y="1207247"/>
            <a:ext cx="8535670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791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94" r:id="rId3"/>
    <p:sldLayoutId id="2147484395" r:id="rId4"/>
    <p:sldLayoutId id="2147484396" r:id="rId5"/>
    <p:sldLayoutId id="2147484416" r:id="rId6"/>
    <p:sldLayoutId id="2147484397" r:id="rId7"/>
  </p:sldLayoutIdLst>
  <p:transition spd="med"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475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9388" algn="l" rtl="0" eaLnBrk="1" fontAlgn="base" hangingPunct="1">
        <a:spcBef>
          <a:spcPts val="475"/>
        </a:spcBef>
        <a:spcAft>
          <a:spcPct val="0"/>
        </a:spcAft>
        <a:buClr>
          <a:schemeClr val="tx1"/>
        </a:buClr>
        <a:buFont typeface="Century Gothic" panose="020B0502020202020204" pitchFamily="34" charset="0"/>
        <a:buChar char="−"/>
        <a:defRPr sz="1600">
          <a:solidFill>
            <a:schemeClr val="tx1"/>
          </a:solidFill>
          <a:latin typeface="+mn-lt"/>
          <a:ea typeface="MS PGothic" pitchFamily="34" charset="-128"/>
        </a:defRPr>
      </a:lvl2pPr>
      <a:lvl3pPr marL="627063" indent="-17303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MS PGothic" pitchFamily="34" charset="-128"/>
        </a:defRPr>
      </a:lvl3pPr>
      <a:lvl4pPr marL="804863" indent="-168275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Century Gothic" panose="020B0502020202020204" pitchFamily="34" charset="0"/>
        <a:buChar char="−"/>
        <a:defRPr sz="1200">
          <a:solidFill>
            <a:schemeClr val="tx1"/>
          </a:solidFill>
          <a:latin typeface="+mn-lt"/>
          <a:ea typeface="MS PGothic" pitchFamily="34" charset="-128"/>
        </a:defRPr>
      </a:lvl4pPr>
      <a:lvl5pPr marL="914400" indent="-87313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•"/>
        <a:defRPr sz="1050">
          <a:solidFill>
            <a:schemeClr val="tx1"/>
          </a:solidFill>
          <a:latin typeface="+mn-lt"/>
          <a:ea typeface="MS PGothic" pitchFamily="34" charset="-128"/>
        </a:defRPr>
      </a:lvl5pPr>
      <a:lvl6pPr marL="12652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6pPr>
      <a:lvl7pPr marL="17224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7pPr>
      <a:lvl8pPr marL="21796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8pPr>
      <a:lvl9pPr marL="26368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172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9730" y="1207247"/>
            <a:ext cx="8535670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725" y="6308262"/>
            <a:ext cx="1199216" cy="489322"/>
          </a:xfrm>
          <a:prstGeom prst="rect">
            <a:avLst/>
          </a:prstGeom>
        </p:spPr>
      </p:pic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194CB0-C84D-42B6-AEE0-F04C2C5E56A6}"/>
              </a:ext>
            </a:extLst>
          </p:cNvPr>
          <p:cNvCxnSpPr>
            <a:cxnSpLocks/>
          </p:cNvCxnSpPr>
          <p:nvPr userDrawn="1"/>
        </p:nvCxnSpPr>
        <p:spPr>
          <a:xfrm>
            <a:off x="0" y="6280132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0">
            <a:extLst>
              <a:ext uri="{FF2B5EF4-FFF2-40B4-BE49-F238E27FC236}">
                <a16:creationId xmlns:a16="http://schemas.microsoft.com/office/drawing/2014/main" id="{6D1FC435-2B1F-44F8-8F9F-A8CFB2A41DE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595908" y="6423213"/>
            <a:ext cx="4033138" cy="38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chemeClr val="tx1"/>
                </a:solidFill>
                <a:latin typeface="Century Gothic" panose="020B0502020202020204" pitchFamily="34" charset="0"/>
              </a:rPr>
              <a:t>© 2018 CoreLogic, Inc.  [NYSE:CLGX]  All Rights Reserved.  Proprietary.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E9B0A-0934-4F6C-A41F-0E6324E9DDC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763059" y="6423213"/>
            <a:ext cx="1798918" cy="38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altLang="en-US" sz="900">
                <a:solidFill>
                  <a:schemeClr val="tx1"/>
                </a:solidFill>
                <a:latin typeface="Century Gothic" panose="020B0502020202020204" pitchFamily="34" charset="0"/>
              </a:rPr>
              <a:t>Innovate. Transform. Thrive.™</a:t>
            </a:r>
            <a:endParaRPr lang="en-US" altLang="en-US" sz="900" baseline="30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8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1" r:id="rId3"/>
    <p:sldLayoutId id="2147484402" r:id="rId4"/>
    <p:sldLayoutId id="2147484403" r:id="rId5"/>
    <p:sldLayoutId id="2147484417" r:id="rId6"/>
    <p:sldLayoutId id="2147484404" r:id="rId7"/>
  </p:sldLayoutIdLst>
  <p:transition spd="med"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475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9388" algn="l" rtl="0" eaLnBrk="1" fontAlgn="base" hangingPunct="1">
        <a:spcBef>
          <a:spcPts val="475"/>
        </a:spcBef>
        <a:spcAft>
          <a:spcPct val="0"/>
        </a:spcAft>
        <a:buClr>
          <a:schemeClr val="tx1"/>
        </a:buClr>
        <a:buFont typeface="Century Gothic" panose="020B0502020202020204" pitchFamily="34" charset="0"/>
        <a:buChar char="−"/>
        <a:defRPr sz="1600">
          <a:solidFill>
            <a:schemeClr val="tx1"/>
          </a:solidFill>
          <a:latin typeface="+mn-lt"/>
          <a:ea typeface="MS PGothic" pitchFamily="34" charset="-128"/>
        </a:defRPr>
      </a:lvl2pPr>
      <a:lvl3pPr marL="627063" indent="-17303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MS PGothic" pitchFamily="34" charset="-128"/>
        </a:defRPr>
      </a:lvl3pPr>
      <a:lvl4pPr marL="804863" indent="-168275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Century Gothic" panose="020B0502020202020204" pitchFamily="34" charset="0"/>
        <a:buChar char="−"/>
        <a:defRPr sz="1200">
          <a:solidFill>
            <a:schemeClr val="tx1"/>
          </a:solidFill>
          <a:latin typeface="+mn-lt"/>
          <a:ea typeface="MS PGothic" pitchFamily="34" charset="-128"/>
        </a:defRPr>
      </a:lvl4pPr>
      <a:lvl5pPr marL="914400" indent="-87313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•"/>
        <a:defRPr sz="1050">
          <a:solidFill>
            <a:schemeClr val="tx1"/>
          </a:solidFill>
          <a:latin typeface="+mn-lt"/>
          <a:ea typeface="MS PGothic" pitchFamily="34" charset="-128"/>
        </a:defRPr>
      </a:lvl5pPr>
      <a:lvl6pPr marL="12652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6pPr>
      <a:lvl7pPr marL="17224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7pPr>
      <a:lvl8pPr marL="21796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8pPr>
      <a:lvl9pPr marL="26368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729" y="109172"/>
            <a:ext cx="8540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9730" y="1207247"/>
            <a:ext cx="8535670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725" y="6308262"/>
            <a:ext cx="1199216" cy="489322"/>
          </a:xfrm>
          <a:prstGeom prst="rect">
            <a:avLst/>
          </a:prstGeom>
        </p:spPr>
      </p:pic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 bwMode="gray">
          <a:xfrm>
            <a:off x="8724900" y="6423213"/>
            <a:ext cx="381000" cy="380998"/>
          </a:xfrm>
          <a:prstGeom prst="rect">
            <a:avLst/>
          </a:prstGeom>
        </p:spPr>
        <p:txBody>
          <a:bodyPr vert="horz" lIns="0" tIns="45720" rIns="0" bIns="45720" rtlCol="0" anchor="ctr" anchorCtr="1"/>
          <a:lstStyle>
            <a:lvl1pPr algn="r">
              <a:defRPr sz="900" b="0">
                <a:solidFill>
                  <a:schemeClr val="tx1"/>
                </a:solidFill>
                <a:latin typeface="Century Gothic" panose="020B0502020202020204" pitchFamily="34" charset="0"/>
                <a:cs typeface="Arial" charset="0"/>
              </a:defRPr>
            </a:lvl1pPr>
          </a:lstStyle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194CB0-C84D-42B6-AEE0-F04C2C5E56A6}"/>
              </a:ext>
            </a:extLst>
          </p:cNvPr>
          <p:cNvCxnSpPr>
            <a:cxnSpLocks/>
          </p:cNvCxnSpPr>
          <p:nvPr userDrawn="1"/>
        </p:nvCxnSpPr>
        <p:spPr>
          <a:xfrm>
            <a:off x="0" y="6280132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0">
            <a:extLst>
              <a:ext uri="{FF2B5EF4-FFF2-40B4-BE49-F238E27FC236}">
                <a16:creationId xmlns:a16="http://schemas.microsoft.com/office/drawing/2014/main" id="{05C25235-128B-4586-BEA2-406AB9102595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595908" y="6423213"/>
            <a:ext cx="4033138" cy="38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900">
                <a:solidFill>
                  <a:schemeClr val="tx1"/>
                </a:solidFill>
                <a:latin typeface="Century Gothic" panose="020B0502020202020204" pitchFamily="34" charset="0"/>
              </a:rPr>
              <a:t>© 2018 CoreLogic, Inc.  [NYSE:CLGX]  All Rights Reserved.  Proprietary.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DD9EEA-FD5F-45F3-9EF9-4D8E29693981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763059" y="6423213"/>
            <a:ext cx="1798918" cy="38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anchor="ctr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altLang="en-US" sz="900">
                <a:solidFill>
                  <a:schemeClr val="tx1"/>
                </a:solidFill>
                <a:latin typeface="Century Gothic" panose="020B0502020202020204" pitchFamily="34" charset="0"/>
              </a:rPr>
              <a:t>Innovate. Transform. Thrive.™</a:t>
            </a:r>
            <a:endParaRPr lang="en-US" altLang="en-US" sz="900" baseline="30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6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9" r:id="rId3"/>
    <p:sldLayoutId id="2147484410" r:id="rId4"/>
    <p:sldLayoutId id="2147484418" r:id="rId5"/>
    <p:sldLayoutId id="2147484411" r:id="rId6"/>
    <p:sldLayoutId id="2147484420" r:id="rId7"/>
  </p:sldLayoutIdLst>
  <p:transition spd="med"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ts val="475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9388" algn="l" rtl="0" eaLnBrk="1" fontAlgn="base" hangingPunct="1">
        <a:spcBef>
          <a:spcPts val="475"/>
        </a:spcBef>
        <a:spcAft>
          <a:spcPct val="0"/>
        </a:spcAft>
        <a:buClr>
          <a:schemeClr val="tx1"/>
        </a:buClr>
        <a:buFont typeface="Century Gothic" panose="020B0502020202020204" pitchFamily="34" charset="0"/>
        <a:buChar char="−"/>
        <a:defRPr sz="1600">
          <a:solidFill>
            <a:schemeClr val="tx1"/>
          </a:solidFill>
          <a:latin typeface="+mn-lt"/>
          <a:ea typeface="MS PGothic" pitchFamily="34" charset="-128"/>
        </a:defRPr>
      </a:lvl2pPr>
      <a:lvl3pPr marL="627063" indent="-17303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MS PGothic" pitchFamily="34" charset="-128"/>
        </a:defRPr>
      </a:lvl3pPr>
      <a:lvl4pPr marL="804863" indent="-168275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Century Gothic" panose="020B0502020202020204" pitchFamily="34" charset="0"/>
        <a:buChar char="−"/>
        <a:defRPr sz="1200">
          <a:solidFill>
            <a:schemeClr val="tx1"/>
          </a:solidFill>
          <a:latin typeface="+mn-lt"/>
          <a:ea typeface="MS PGothic" pitchFamily="34" charset="-128"/>
        </a:defRPr>
      </a:lvl4pPr>
      <a:lvl5pPr marL="914400" indent="-87313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SzPct val="70000"/>
        <a:buFont typeface="Arial" panose="020B0604020202020204" pitchFamily="34" charset="0"/>
        <a:buChar char="•"/>
        <a:defRPr sz="1050">
          <a:solidFill>
            <a:schemeClr val="tx1"/>
          </a:solidFill>
          <a:latin typeface="+mn-lt"/>
          <a:ea typeface="MS PGothic" pitchFamily="34" charset="-128"/>
        </a:defRPr>
      </a:lvl5pPr>
      <a:lvl6pPr marL="12652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6pPr>
      <a:lvl7pPr marL="17224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7pPr>
      <a:lvl8pPr marL="21796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8pPr>
      <a:lvl9pPr marL="2636838" indent="-149225" algn="l" rtl="0" eaLnBrk="1" fontAlgn="base" hangingPunct="1">
        <a:spcBef>
          <a:spcPct val="0"/>
        </a:spcBef>
        <a:spcAft>
          <a:spcPct val="0"/>
        </a:spcAft>
        <a:buClr>
          <a:schemeClr val="bg2"/>
        </a:buClr>
        <a:buChar char="•"/>
        <a:defRPr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stintarte.com/2013/04/the-21st-century-classroom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ebelem.com/relationship-radiocontrast-iodine-seafood-allergie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onfluence.corelogic.net/pages/viewpage.action?pageId=62070974" TargetMode="Externa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relogicprod.looker.com/dashboards/1" TargetMode="Externa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77245" y="2120844"/>
            <a:ext cx="3335980" cy="2032001"/>
          </a:xfrm>
        </p:spPr>
        <p:txBody>
          <a:bodyPr/>
          <a:lstStyle/>
          <a:p>
            <a:r>
              <a:rPr lang="en-US" altLang="en-US" sz="3000"/>
              <a:t>2018 EDG Summer Intern Final Presentation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August 21, 2018</a:t>
            </a:r>
          </a:p>
        </p:txBody>
      </p:sp>
    </p:spTree>
    <p:extLst>
      <p:ext uri="{BB962C8B-B14F-4D97-AF65-F5344CB8AC3E}">
        <p14:creationId xmlns:p14="http://schemas.microsoft.com/office/powerpoint/2010/main" val="31312096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190B9E-C17D-4A81-AE1A-69622212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040" y="1517981"/>
            <a:ext cx="8336026" cy="439420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Interpersonal Skills:</a:t>
            </a:r>
          </a:p>
          <a:p>
            <a:pPr marL="399415" lvl="1" indent="-179070"/>
            <a:r>
              <a:rPr lang="en-US"/>
              <a:t>Time Management &amp; Prioritization</a:t>
            </a:r>
          </a:p>
          <a:p>
            <a:pPr marL="399415" lvl="1" indent="-179070"/>
            <a:r>
              <a:rPr lang="en-US"/>
              <a:t>Working with a team as well as managing time efficiently to ensure reaching deadlines with projects and assignments</a:t>
            </a:r>
          </a:p>
          <a:p>
            <a:pPr marL="399415" lvl="1" indent="-179070"/>
            <a:r>
              <a:rPr lang="en-US"/>
              <a:t>Experience presenting as well as communicating to senior leaders, as well as utilizing their feedback for individual improvement</a:t>
            </a:r>
          </a:p>
          <a:p>
            <a:pPr marL="0" indent="0">
              <a:buNone/>
            </a:pPr>
            <a:r>
              <a:rPr lang="en-US" b="1"/>
              <a:t>Technical Skills: </a:t>
            </a:r>
          </a:p>
          <a:p>
            <a:pPr marL="0" indent="0">
              <a:buNone/>
            </a:pPr>
            <a:r>
              <a:rPr lang="en-US"/>
              <a:t>Handling large real-life datasets</a:t>
            </a:r>
          </a:p>
          <a:p>
            <a:pPr marL="399415" lvl="1" indent="-179070"/>
            <a:r>
              <a:rPr lang="en-US"/>
              <a:t>Developed programming language skills of SQL to manipulate and sort through data.</a:t>
            </a:r>
          </a:p>
          <a:p>
            <a:pPr marL="399415" lvl="1" indent="-179070"/>
            <a:r>
              <a:rPr lang="en-US"/>
              <a:t>Used SQL language to help create a dashboard that displayed the status of each framework</a:t>
            </a:r>
          </a:p>
          <a:p>
            <a:pPr marL="399415" lvl="1" indent="-179070"/>
            <a:r>
              <a:rPr lang="en-US"/>
              <a:t>Developed skills in documentation </a:t>
            </a:r>
          </a:p>
          <a:p>
            <a:pPr marL="172720" indent="-172720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06E9F-C9ED-4B4A-B8B3-F0E2DD63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Skills Developed &amp; Lessons Learned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A231-ABE2-44AC-BD97-402AE516A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Henry Huynh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470F5-770B-4F9C-9E8C-80CF4F3A2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4163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5C2B2-2604-462A-8669-9A541C54D8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28" name="Picture 4" descr="Image result for thank you slide in ppt">
            <a:extLst>
              <a:ext uri="{FF2B5EF4-FFF2-40B4-BE49-F238E27FC236}">
                <a16:creationId xmlns:a16="http://schemas.microsoft.com/office/drawing/2014/main" id="{602D7D94-16DE-4054-AA25-9F057BBD4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4" y="1336190"/>
            <a:ext cx="4740939" cy="379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848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670" y="1216154"/>
            <a:ext cx="3732775" cy="2212846"/>
          </a:xfrm>
        </p:spPr>
        <p:txBody>
          <a:bodyPr anchor="t" anchorCtr="0"/>
          <a:lstStyle/>
          <a:p>
            <a:pPr algn="ctr"/>
            <a:r>
              <a:rPr lang="en-US" altLang="en-US"/>
              <a:t>EDG Ticketing System Data Mining Project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78013" y="4283549"/>
            <a:ext cx="3172968" cy="1104153"/>
          </a:xfrm>
        </p:spPr>
        <p:txBody>
          <a:bodyPr/>
          <a:lstStyle/>
          <a:p>
            <a:pPr algn="ctr"/>
            <a:r>
              <a:rPr lang="en-US" altLang="en-US"/>
              <a:t>Ticketing Analytics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26B6F-CCDC-4271-8244-C87B22B7B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0030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6B856-7F5B-4CDF-9207-EC7733D84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7181B6-D1FB-4119-B34C-1C1190DB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Ticketing Analytics Dashboard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0E3B5-FA0E-44B0-9393-11E9B3587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Project Organizational Chart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2149E6-35D7-4FA4-B84D-7B8FFC6C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0" y="941616"/>
            <a:ext cx="8254699" cy="497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478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54EF96-9965-45F1-8CC7-B488BA4C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30" y="1488469"/>
            <a:ext cx="8535670" cy="2698519"/>
          </a:xfrm>
        </p:spPr>
        <p:txBody>
          <a:bodyPr/>
          <a:lstStyle/>
          <a:p>
            <a:pPr marL="172720" indent="-172720"/>
            <a:r>
              <a:rPr lang="en-US"/>
              <a:t>ICP tickets document and track customer issues regarding EDG data assets</a:t>
            </a:r>
          </a:p>
          <a:p>
            <a:pPr marL="0" indent="0">
              <a:buNone/>
            </a:pPr>
            <a:endParaRPr lang="en-US"/>
          </a:p>
          <a:p>
            <a:pPr marL="172720" indent="-172720"/>
            <a:r>
              <a:rPr lang="en-US"/>
              <a:t>Monitoring/analytics of incoming tickets &amp; ticket quality</a:t>
            </a:r>
          </a:p>
          <a:p>
            <a:pPr marL="0" indent="0">
              <a:buNone/>
            </a:pPr>
            <a:endParaRPr lang="en-US"/>
          </a:p>
          <a:p>
            <a:pPr marL="172720" indent="-172720"/>
            <a:r>
              <a:rPr lang="en-US"/>
              <a:t>Analysis of historical tickets</a:t>
            </a:r>
          </a:p>
          <a:p>
            <a:pPr marL="0" indent="0">
              <a:buNone/>
            </a:pPr>
            <a:endParaRPr lang="en-US"/>
          </a:p>
          <a:p>
            <a:pPr marL="172720" indent="-172720"/>
            <a:r>
              <a:rPr lang="en-US"/>
              <a:t>Recommendations for improved ticket monitoring and reporting</a:t>
            </a:r>
          </a:p>
          <a:p>
            <a:pPr marL="172720" indent="-172720"/>
            <a:endParaRPr lang="en-US"/>
          </a:p>
          <a:p>
            <a:pPr marL="172720" indent="-172720"/>
            <a:endParaRPr lang="en-US"/>
          </a:p>
          <a:p>
            <a:pPr marL="172720" indent="-172720"/>
            <a:endParaRPr lang="en-US"/>
          </a:p>
          <a:p>
            <a:pPr marL="229870" indent="0">
              <a:buNone/>
            </a:pPr>
            <a:endParaRPr lang="en-US"/>
          </a:p>
          <a:p>
            <a:pPr marL="172720" indent="-17272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3BC58-F336-49D9-889D-7E7810E19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3C5E4E-9628-4370-BCB4-B0BC21C2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 2018 Summer Intern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1F071D-ECE2-40FE-BE29-600BB94E90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ICP Tickets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66477-C926-4D5A-82A4-8B41222AD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58225" y="4229583"/>
            <a:ext cx="2984585" cy="20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8539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04AB7B-88C7-47B9-89A6-577C841A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30" y="1445873"/>
            <a:ext cx="8535670" cy="4802527"/>
          </a:xfrm>
        </p:spPr>
        <p:txBody>
          <a:bodyPr/>
          <a:lstStyle/>
          <a:p>
            <a:pPr marL="172720" indent="-172720">
              <a:spcAft>
                <a:spcPts val="1200"/>
              </a:spcAft>
            </a:pPr>
            <a:r>
              <a:rPr lang="en-US"/>
              <a:t>Deliverables should include:</a:t>
            </a:r>
          </a:p>
          <a:p>
            <a:pPr marL="399415" lvl="1" indent="-179070">
              <a:spcAft>
                <a:spcPts val="1200"/>
              </a:spcAft>
              <a:buFont typeface="Wingdings" panose="020B0502020202020204" pitchFamily="34" charset="0"/>
              <a:buChar char="ü"/>
            </a:pPr>
            <a:r>
              <a:rPr lang="en-US" i="1"/>
              <a:t> Interactive dashboard in Looker with required elements</a:t>
            </a:r>
          </a:p>
          <a:p>
            <a:pPr marL="399415" lvl="1" indent="-179070">
              <a:spcAft>
                <a:spcPts val="1200"/>
              </a:spcAft>
              <a:buFont typeface="Wingdings" panose="020B0502020202020204" pitchFamily="34" charset="0"/>
              <a:buChar char="ü"/>
            </a:pPr>
            <a:r>
              <a:rPr lang="en-US" i="1"/>
              <a:t> Pushed reports/alerts on selected metrics​</a:t>
            </a:r>
          </a:p>
          <a:p>
            <a:pPr marL="399415" lvl="1" indent="-179070">
              <a:spcAft>
                <a:spcPts val="1200"/>
              </a:spcAft>
              <a:buFont typeface="Wingdings" panose="020B0502020202020204" pitchFamily="34" charset="0"/>
              <a:buChar char="ü"/>
            </a:pPr>
            <a:r>
              <a:rPr lang="en-US" i="1"/>
              <a:t> Report/tracking of ticket data quality</a:t>
            </a:r>
          </a:p>
          <a:p>
            <a:pPr marL="399415" lvl="1" indent="-179070">
              <a:spcAft>
                <a:spcPts val="1200"/>
              </a:spcAft>
              <a:buFont typeface="Wingdings" panose="020B0502020202020204" pitchFamily="34" charset="0"/>
              <a:buChar char="ü"/>
            </a:pPr>
            <a:r>
              <a:rPr lang="en-US" i="1"/>
              <a:t> Forecast ticket count – model​​</a:t>
            </a:r>
          </a:p>
          <a:p>
            <a:pPr marL="399415" lvl="1" indent="-179070">
              <a:spcAft>
                <a:spcPts val="1200"/>
              </a:spcAft>
              <a:buFont typeface="Wingdings" panose="020B0502020202020204" pitchFamily="34" charset="0"/>
              <a:buChar char="ü"/>
            </a:pPr>
            <a:r>
              <a:rPr lang="en-US" i="1"/>
              <a:t> Reports on historical patterns, root-cause, analyst behavior</a:t>
            </a:r>
          </a:p>
          <a:p>
            <a:pPr marL="399415" lvl="1" indent="-179070">
              <a:spcAft>
                <a:spcPts val="1200"/>
              </a:spcAft>
              <a:buFont typeface="Wingdings" panose="020B0502020202020204" pitchFamily="34" charset="0"/>
              <a:buChar char="ü"/>
            </a:pPr>
            <a:r>
              <a:rPr lang="en-US" i="1"/>
              <a:t> Recommendations on data quality rules​</a:t>
            </a:r>
          </a:p>
          <a:p>
            <a:pPr marL="399415" lvl="1" indent="-179070">
              <a:spcAft>
                <a:spcPts val="1200"/>
              </a:spcAft>
              <a:buFont typeface="Wingdings" panose="020B0502020202020204" pitchFamily="34" charset="0"/>
              <a:buChar char="ü"/>
            </a:pPr>
            <a:r>
              <a:rPr lang="en-US" i="1"/>
              <a:t> ID largest offenders, fields or areas​</a:t>
            </a:r>
          </a:p>
          <a:p>
            <a:pPr marL="399415" lvl="1" indent="-179070">
              <a:spcAft>
                <a:spcPts val="1200"/>
              </a:spcAft>
              <a:buFont typeface="Wingdings" panose="020B0502020202020204" pitchFamily="34" charset="0"/>
              <a:buChar char="ü"/>
            </a:pPr>
            <a:r>
              <a:rPr lang="en-US" i="1"/>
              <a:t> Recommendations for additional data monitoring for QA​</a:t>
            </a:r>
          </a:p>
          <a:p>
            <a:pPr marL="399415" lvl="1" indent="-179070">
              <a:spcAft>
                <a:spcPts val="1200"/>
              </a:spcAft>
              <a:buFont typeface="Wingdings" panose="020B0502020202020204" pitchFamily="34" charset="0"/>
              <a:buChar char="ü"/>
            </a:pPr>
            <a:r>
              <a:rPr lang="en-US" i="1"/>
              <a:t> The correlation of the ticketing that leads to action​</a:t>
            </a:r>
          </a:p>
          <a:p>
            <a:pPr marL="172720" indent="-172720"/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0D92C-469C-4DD7-B5FA-3AED1854C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2C74F0-57C6-4B3F-A50E-08177F2F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Ticketing Analytics Dashboard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659C7-E226-46E2-8893-39ABF4ACD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Success Criteria 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B088D-8601-4C26-BF6C-49700BE83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40551" y="2708678"/>
            <a:ext cx="2703449" cy="27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334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368A4B-B628-4D23-BC4A-C57ED5AB9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494790-402D-4366-9050-9F65CF69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Ticketing Analytics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09716-4676-4D0F-8665-1D785C970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Demo &amp; Use Case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3B056B-236D-4F1F-BB0F-B2EA6BDD9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00" y="1853810"/>
            <a:ext cx="8654011" cy="30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8657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65738-4C92-4A5C-BB31-D890CB8F4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97BBCD-8E8F-474A-8A5F-D8358658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38424A"/>
                </a:solidFill>
                <a:latin typeface="Century Gothic"/>
              </a:rPr>
              <a:t>The Ticketing Analytics Dashboard </a:t>
            </a:r>
            <a:r>
              <a:rPr lang="en-US" b="0" i="0">
                <a:latin typeface="Century Gothic"/>
              </a:rPr>
              <a:t>​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21739-DD23-418B-8904-459466B81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Solution Diagram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A0C15-EA49-48C9-982D-DD5D3569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95" y="1571260"/>
            <a:ext cx="7674815" cy="45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325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88312-162B-4B3B-B877-23374C58A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0659B6-4F74-415F-9FC8-9BADF913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Ticketing Analytics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4C6CA-6917-4ED8-96F3-C9725A6ABD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QA 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2DFA15-3F7A-4DAB-A37E-25B590EBAD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8235137"/>
              </p:ext>
            </p:extLst>
          </p:nvPr>
        </p:nvGraphicFramePr>
        <p:xfrm>
          <a:off x="379729" y="1525966"/>
          <a:ext cx="4527937" cy="24550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71688">
                  <a:extLst>
                    <a:ext uri="{9D8B030D-6E8A-4147-A177-3AD203B41FA5}">
                      <a16:colId xmlns:a16="http://schemas.microsoft.com/office/drawing/2014/main" val="1331298643"/>
                    </a:ext>
                  </a:extLst>
                </a:gridCol>
                <a:gridCol w="1156249">
                  <a:extLst>
                    <a:ext uri="{9D8B030D-6E8A-4147-A177-3AD203B41FA5}">
                      <a16:colId xmlns:a16="http://schemas.microsoft.com/office/drawing/2014/main" val="3049605081"/>
                    </a:ext>
                  </a:extLst>
                </a:gridCol>
              </a:tblGrid>
              <a:tr h="24419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Final Test Results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840771"/>
                  </a:ext>
                </a:extLst>
              </a:tr>
              <a:tr h="283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Test Cases executed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8526877"/>
                  </a:ext>
                </a:extLst>
              </a:tr>
              <a:tr h="2889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Test Cases not executed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09720016"/>
                  </a:ext>
                </a:extLst>
              </a:tr>
              <a:tr h="277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Test Cases failed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9803894"/>
                  </a:ext>
                </a:extLst>
              </a:tr>
              <a:tr h="277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Test Cases passed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0440683"/>
                  </a:ext>
                </a:extLst>
              </a:tr>
              <a:tr h="277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Total defects reported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9275446"/>
                  </a:ext>
                </a:extLst>
              </a:tr>
              <a:tr h="283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Testing Cycle Duration (Days)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1134268"/>
                  </a:ext>
                </a:extLst>
              </a:tr>
              <a:tr h="277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Defects Found per Day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5514403"/>
                  </a:ext>
                </a:extLst>
              </a:tr>
              <a:tr h="2441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Percent Success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8398383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F3062E8-25B9-491C-80E0-6364E1A75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703727"/>
              </p:ext>
            </p:extLst>
          </p:nvPr>
        </p:nvGraphicFramePr>
        <p:xfrm>
          <a:off x="5416952" y="4280967"/>
          <a:ext cx="3498448" cy="1758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3C806B86-5BCD-465E-813A-72DB81F70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007868"/>
              </p:ext>
            </p:extLst>
          </p:nvPr>
        </p:nvGraphicFramePr>
        <p:xfrm>
          <a:off x="379729" y="4280967"/>
          <a:ext cx="4527937" cy="17587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71688">
                  <a:extLst>
                    <a:ext uri="{9D8B030D-6E8A-4147-A177-3AD203B41FA5}">
                      <a16:colId xmlns:a16="http://schemas.microsoft.com/office/drawing/2014/main" val="1331298643"/>
                    </a:ext>
                  </a:extLst>
                </a:gridCol>
                <a:gridCol w="1156249">
                  <a:extLst>
                    <a:ext uri="{9D8B030D-6E8A-4147-A177-3AD203B41FA5}">
                      <a16:colId xmlns:a16="http://schemas.microsoft.com/office/drawing/2014/main" val="3049605081"/>
                    </a:ext>
                  </a:extLst>
                </a:gridCol>
              </a:tblGrid>
              <a:tr h="2275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Final QA Test - Defect Results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840771"/>
                  </a:ext>
                </a:extLst>
              </a:tr>
              <a:tr h="3849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Defects Found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8526877"/>
                  </a:ext>
                </a:extLst>
              </a:tr>
              <a:tr h="392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Defects Fixed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09720016"/>
                  </a:ext>
                </a:extLst>
              </a:tr>
              <a:tr h="376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Defects Mitigated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9803894"/>
                  </a:ext>
                </a:extLst>
              </a:tr>
              <a:tr h="376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Defects Deferred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20440683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DC669AA-A5CB-4E86-B207-BAEED90F27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461025"/>
              </p:ext>
            </p:extLst>
          </p:nvPr>
        </p:nvGraphicFramePr>
        <p:xfrm>
          <a:off x="5416952" y="1525966"/>
          <a:ext cx="3491724" cy="2651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6932544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14EAEE-34A8-45F6-9DDE-99FFE766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29" y="1506139"/>
            <a:ext cx="3848142" cy="3409989"/>
          </a:xfrm>
        </p:spPr>
        <p:txBody>
          <a:bodyPr/>
          <a:lstStyle/>
          <a:p>
            <a:pPr marL="172720" indent="-172720"/>
            <a:r>
              <a:rPr lang="en-US"/>
              <a:t>Findings</a:t>
            </a:r>
          </a:p>
          <a:p>
            <a:pPr marL="399415" lvl="1" indent="-179070"/>
            <a:r>
              <a:rPr lang="en-US"/>
              <a:t>Fields frequently left null</a:t>
            </a:r>
          </a:p>
          <a:p>
            <a:pPr marL="399415" lvl="1" indent="-179070"/>
            <a:r>
              <a:rPr lang="en-US"/>
              <a:t>Average of 6.25 critical missing fields per ticket since 2016</a:t>
            </a:r>
          </a:p>
          <a:p>
            <a:pPr marL="220345" lvl="1" indent="0">
              <a:buNone/>
            </a:pPr>
            <a:endParaRPr lang="en-US"/>
          </a:p>
          <a:p>
            <a:pPr marL="399415" lvl="1" indent="-179070"/>
            <a:r>
              <a:rPr lang="en-US"/>
              <a:t>Many ETA Due Dates left null</a:t>
            </a:r>
          </a:p>
          <a:p>
            <a:pPr marL="626421" lvl="2" indent="-179070"/>
            <a:endParaRPr lang="en-US"/>
          </a:p>
          <a:p>
            <a:pPr marL="626421" lvl="2" indent="-179070"/>
            <a:endParaRPr lang="en-US"/>
          </a:p>
          <a:p>
            <a:pPr marL="220345" lvl="1" indent="0">
              <a:buNone/>
            </a:pPr>
            <a:endParaRPr lang="en-US"/>
          </a:p>
          <a:p>
            <a:pPr marL="399415" lvl="1" indent="-179070"/>
            <a:r>
              <a:rPr lang="en-US"/>
              <a:t>Affected Parcel Number field often populated with a non-numeric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6F96B-2121-4C28-ADC8-FDA889767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C5373A-E05A-4096-AA8F-5F2B647B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 and Recommendations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5A756-84A6-4209-BD13-3F2DA3C8B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Root Cause Analysis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3C5BC1D-298E-4E43-AE58-29FA2A1ED01F}"/>
              </a:ext>
            </a:extLst>
          </p:cNvPr>
          <p:cNvSpPr txBox="1">
            <a:spLocks/>
          </p:cNvSpPr>
          <p:nvPr/>
        </p:nvSpPr>
        <p:spPr bwMode="auto">
          <a:xfrm>
            <a:off x="4401124" y="1506139"/>
            <a:ext cx="3848142" cy="398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8424A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pPr marL="172720" indent="-172720"/>
            <a:r>
              <a:rPr lang="en-US" kern="0"/>
              <a:t>Recommendations</a:t>
            </a:r>
            <a:endParaRPr lang="en-US"/>
          </a:p>
          <a:p>
            <a:pPr marL="399415" lvl="1" indent="-179070"/>
            <a:r>
              <a:rPr lang="en-US" kern="0"/>
              <a:t>Make critical fields mandatory to be filled out before submission </a:t>
            </a:r>
          </a:p>
          <a:p>
            <a:pPr marL="399415" lvl="1" indent="-179070"/>
            <a:endParaRPr lang="en-US" kern="0"/>
          </a:p>
          <a:p>
            <a:pPr marL="399415" lvl="1" indent="-179070"/>
            <a:r>
              <a:rPr lang="en-US" kern="0"/>
              <a:t>Auto population of fields </a:t>
            </a:r>
          </a:p>
          <a:p>
            <a:pPr marL="626745" lvl="2" indent="-172720"/>
            <a:r>
              <a:rPr lang="en-US" kern="0"/>
              <a:t>Completion date and status </a:t>
            </a:r>
          </a:p>
          <a:p>
            <a:pPr marL="626745" lvl="2" indent="-172720"/>
            <a:r>
              <a:rPr lang="en-US" kern="0"/>
              <a:t>ETA due date </a:t>
            </a:r>
          </a:p>
          <a:p>
            <a:pPr marL="227019" lvl="1" indent="0">
              <a:buNone/>
            </a:pPr>
            <a:endParaRPr lang="en-US" kern="0"/>
          </a:p>
          <a:p>
            <a:pPr marL="399415" lvl="1" indent="-179070"/>
            <a:r>
              <a:rPr lang="en-US" kern="0"/>
              <a:t>Parcel breadth field changes </a:t>
            </a:r>
            <a:endParaRPr lang="en-US"/>
          </a:p>
          <a:p>
            <a:pPr marL="626745" lvl="2" indent="-172720"/>
            <a:r>
              <a:rPr lang="en-US" kern="0"/>
              <a:t>Affected APN field</a:t>
            </a:r>
          </a:p>
          <a:p>
            <a:pPr marL="626745" lvl="2" indent="-172720"/>
            <a:r>
              <a:rPr lang="en-US" kern="0"/>
              <a:t>Scope field</a:t>
            </a:r>
          </a:p>
          <a:p>
            <a:pPr marL="399415" lvl="1" indent="-179070"/>
            <a:endParaRPr lang="en-US" kern="0"/>
          </a:p>
          <a:p>
            <a:pPr marL="399415" lvl="1" indent="-179070"/>
            <a:endParaRPr lang="en-US" kern="0"/>
          </a:p>
          <a:p>
            <a:pPr marL="399415" lvl="1" indent="-179070"/>
            <a:endParaRPr lang="en-US" kern="0"/>
          </a:p>
          <a:p>
            <a:pPr marL="399415" lvl="1" indent="-179070"/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23395484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165" y="1193800"/>
            <a:ext cx="8535670" cy="4470400"/>
          </a:xfrm>
        </p:spPr>
        <p:txBody>
          <a:bodyPr/>
          <a:lstStyle/>
          <a:p>
            <a:pPr marL="172720" indent="-172720"/>
            <a:r>
              <a:rPr lang="en-US" altLang="en-US"/>
              <a:t>Introduction</a:t>
            </a:r>
            <a:endParaRPr lang="en-US"/>
          </a:p>
          <a:p>
            <a:pPr marL="172720" indent="-172720"/>
            <a:r>
              <a:rPr lang="en-US" altLang="en-US"/>
              <a:t>Individual Contribution: Henry Huynh</a:t>
            </a:r>
          </a:p>
          <a:p>
            <a:pPr marL="172720" indent="-172720"/>
            <a:r>
              <a:rPr lang="en-US" altLang="en-US"/>
              <a:t>Project Overview: EDG Ticketing System Data Mining Project</a:t>
            </a:r>
          </a:p>
          <a:p>
            <a:pPr marL="172720" indent="-172720"/>
            <a:r>
              <a:rPr lang="en-US" altLang="en-US"/>
              <a:t>Ticketing Analytics Dashboard (TAD) Project </a:t>
            </a:r>
          </a:p>
          <a:p>
            <a:pPr marL="399415" lvl="1" indent="-179070"/>
            <a:r>
              <a:rPr lang="en-US" altLang="en-US"/>
              <a:t>Business Use Case</a:t>
            </a:r>
          </a:p>
          <a:p>
            <a:pPr marL="399415" lvl="1" indent="-179070"/>
            <a:r>
              <a:rPr lang="en-US" altLang="en-US"/>
              <a:t>Solution Diagram</a:t>
            </a:r>
          </a:p>
          <a:p>
            <a:pPr marL="399415" lvl="1" indent="-179070"/>
            <a:r>
              <a:rPr lang="en-US" altLang="en-US"/>
              <a:t>QA Results</a:t>
            </a:r>
          </a:p>
          <a:p>
            <a:pPr marL="399415" lvl="1" indent="-179070"/>
            <a:r>
              <a:rPr lang="en-US" altLang="en-US"/>
              <a:t>Root Cause Analysis (RCA)</a:t>
            </a:r>
          </a:p>
          <a:p>
            <a:pPr marL="172720" indent="-172720"/>
            <a:r>
              <a:rPr lang="en-US" altLang="en-US"/>
              <a:t>Individual Contribution:</a:t>
            </a:r>
          </a:p>
          <a:p>
            <a:pPr marL="399415" lvl="1" indent="-179070"/>
            <a:r>
              <a:rPr lang="en-US" altLang="en-US"/>
              <a:t>Romeo Scagliarini</a:t>
            </a:r>
          </a:p>
          <a:p>
            <a:pPr marL="399415" lvl="1" indent="-179070"/>
            <a:r>
              <a:rPr lang="en-US" altLang="en-US"/>
              <a:t>Carlos Amezquita </a:t>
            </a:r>
          </a:p>
          <a:p>
            <a:pPr marL="399415" lvl="1" indent="-179070"/>
            <a:r>
              <a:rPr lang="en-US" altLang="en-US"/>
              <a:t>Shawn Le</a:t>
            </a:r>
          </a:p>
          <a:p>
            <a:pPr marL="399415" lvl="1" indent="-179070"/>
            <a:r>
              <a:rPr lang="en-US" altLang="en-US"/>
              <a:t>Eric Vela</a:t>
            </a:r>
          </a:p>
          <a:p>
            <a:pPr marL="172720" indent="-172720"/>
            <a:r>
              <a:rPr lang="en-US" altLang="en-US"/>
              <a:t>Q&amp;A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641086-040C-45AB-901B-FD6EC6475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89E75D-4F18-41C4-8550-92ADAD8A39F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0105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249B-C6AB-4806-B236-6D325793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E5F67-4F1E-4096-A0CC-E8D8017B9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Romeo Scagliarini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5148E-D7E8-4059-A0BF-09AD19243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7375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819DB-0406-4360-B1C9-E317FAF4F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451539-E568-47AD-9EF1-43024EA1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2DE2B-EB7D-4460-89DF-D9747A07C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33BC97"/>
                </a:solidFill>
                <a:latin typeface="Century Gothic"/>
              </a:rPr>
              <a:t>Romeo Scagliarini</a:t>
            </a:r>
            <a:r>
              <a:rPr lang="en-US" b="0" i="0">
                <a:latin typeface="Century Gothic"/>
              </a:rPr>
              <a:t>​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9D1644-E123-4004-96F4-89C032661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96" y="1445873"/>
            <a:ext cx="6951407" cy="47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9121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EDD23E-CA91-405C-B822-FFC4208B0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29" y="1494493"/>
            <a:ext cx="4264474" cy="1458432"/>
          </a:xfrm>
        </p:spPr>
        <p:txBody>
          <a:bodyPr/>
          <a:lstStyle/>
          <a:p>
            <a:pPr marL="172720" indent="-172720"/>
            <a:r>
              <a:rPr lang="en-US"/>
              <a:t>Created Test Plan</a:t>
            </a:r>
          </a:p>
          <a:p>
            <a:pPr marL="399723" lvl="1" indent="-172720"/>
            <a:r>
              <a:rPr lang="en-US"/>
              <a:t>Functional Testing</a:t>
            </a:r>
          </a:p>
          <a:p>
            <a:pPr marL="399723" lvl="1" indent="-172720"/>
            <a:r>
              <a:rPr lang="en-US"/>
              <a:t>System Integration Testing</a:t>
            </a:r>
          </a:p>
          <a:p>
            <a:pPr marL="399723" lvl="1" indent="-172720"/>
            <a:r>
              <a:rPr lang="en-US"/>
              <a:t>Data Validation Testing</a:t>
            </a:r>
          </a:p>
          <a:p>
            <a:pPr marL="399723" lvl="1" indent="-172720"/>
            <a:r>
              <a:rPr lang="en-US"/>
              <a:t>Model Testing</a:t>
            </a:r>
          </a:p>
          <a:p>
            <a:pPr marL="172720" indent="-172720"/>
            <a:endParaRPr lang="en-US"/>
          </a:p>
          <a:p>
            <a:pPr marL="172720" indent="-172720"/>
            <a:endParaRPr lang="en-US"/>
          </a:p>
          <a:p>
            <a:pPr marL="399723" lvl="1" indent="-17272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C039E-955A-46A5-B6C4-3E05F3012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59D8D-1D25-410C-B4FB-6A4FB0B6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38424A"/>
                </a:solidFill>
                <a:latin typeface="Century Gothic"/>
              </a:rPr>
              <a:t>Individual Contribution</a:t>
            </a:r>
            <a:r>
              <a:rPr lang="en-US" b="0" i="0">
                <a:latin typeface="Century Gothic"/>
              </a:rPr>
              <a:t>​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F092B-457E-4C62-B2A8-D420C4104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Romeo Scagliarini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049AD71C-EF78-442F-9200-8F13270E29A1}"/>
              </a:ext>
            </a:extLst>
          </p:cNvPr>
          <p:cNvSpPr txBox="1">
            <a:spLocks/>
          </p:cNvSpPr>
          <p:nvPr/>
        </p:nvSpPr>
        <p:spPr bwMode="auto">
          <a:xfrm>
            <a:off x="4571999" y="1479734"/>
            <a:ext cx="4348226" cy="145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1" fontAlgn="base" hangingPunct="1"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41" marR="0" indent="-179384" algn="l" defTabSz="914400" rtl="0" eaLnBrk="1" fontAlgn="base" latinLnBrk="0" hangingPunct="1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27047" marR="0" indent="-17303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4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804843" marR="0" indent="-16827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 typeface="Century Gothic" panose="020B0502020202020204" pitchFamily="34" charset="0"/>
              <a:buChar char="−"/>
              <a:tabLst/>
              <a:defRPr sz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914377" marR="0" indent="-87311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tabLst/>
              <a:defRPr sz="105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12652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6pPr>
            <a:lvl7pPr marL="17224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7pPr>
            <a:lvl8pPr marL="21796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8pPr>
            <a:lvl9pPr marL="2636838" indent="-14922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defRPr>
                <a:solidFill>
                  <a:schemeClr val="tx2"/>
                </a:solidFill>
                <a:latin typeface="+mn-lt"/>
              </a:defRPr>
            </a:lvl9pPr>
          </a:lstStyle>
          <a:p>
            <a:pPr marL="172720" indent="-172720"/>
            <a:r>
              <a:rPr lang="en-US" kern="0"/>
              <a:t>Drafted Test Cases</a:t>
            </a:r>
          </a:p>
          <a:p>
            <a:pPr marL="172720" indent="-172720"/>
            <a:r>
              <a:rPr lang="en-US" kern="0"/>
              <a:t>Utilized ALM for Defects</a:t>
            </a:r>
          </a:p>
          <a:p>
            <a:pPr marL="399723" lvl="1" indent="-172720"/>
            <a:r>
              <a:rPr lang="en-US" kern="0"/>
              <a:t>Mitigated, Fixed or Deferred all</a:t>
            </a:r>
          </a:p>
          <a:p>
            <a:pPr marL="172720" indent="-172720"/>
            <a:endParaRPr lang="en-US" kern="0"/>
          </a:p>
          <a:p>
            <a:pPr marL="172720" indent="-172720"/>
            <a:endParaRPr lang="en-US" kern="0"/>
          </a:p>
          <a:p>
            <a:pPr marL="399723" lvl="1" indent="-172720"/>
            <a:endParaRPr lang="en-US" kern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A1F41E-272D-44B0-A88B-E5E84B2F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52" y="3241412"/>
            <a:ext cx="7680494" cy="2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047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ECCAC7-8FA9-4513-86E4-D76504A2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05" y="1531068"/>
            <a:ext cx="5388697" cy="4470400"/>
          </a:xfrm>
        </p:spPr>
        <p:txBody>
          <a:bodyPr/>
          <a:lstStyle/>
          <a:p>
            <a:r>
              <a:rPr lang="en-US"/>
              <a:t>RCA</a:t>
            </a:r>
          </a:p>
          <a:p>
            <a:pPr lvl="1"/>
            <a:r>
              <a:rPr lang="en-US"/>
              <a:t>Conducted individual research</a:t>
            </a:r>
          </a:p>
          <a:p>
            <a:pPr lvl="1"/>
            <a:r>
              <a:rPr lang="en-US"/>
              <a:t>Compiled final version </a:t>
            </a:r>
          </a:p>
          <a:p>
            <a:pPr marL="220657" lvl="1" indent="0">
              <a:buNone/>
            </a:pPr>
            <a:endParaRPr lang="en-US"/>
          </a:p>
          <a:p>
            <a:r>
              <a:rPr lang="en-US"/>
              <a:t>Ticketing Analytics Dashboard</a:t>
            </a:r>
          </a:p>
          <a:p>
            <a:pPr lvl="1"/>
            <a:r>
              <a:rPr lang="en-US"/>
              <a:t>Developed dashboards for metrics and drill downs</a:t>
            </a:r>
          </a:p>
          <a:p>
            <a:pPr lvl="1"/>
            <a:r>
              <a:rPr lang="en-US"/>
              <a:t>Created preliminary user interface</a:t>
            </a:r>
          </a:p>
          <a:p>
            <a:pPr lvl="1"/>
            <a:r>
              <a:rPr lang="en-US"/>
              <a:t>Design work with HTML/CSS</a:t>
            </a:r>
          </a:p>
          <a:p>
            <a:pPr marL="220657" lvl="1" indent="0">
              <a:buNone/>
            </a:pPr>
            <a:endParaRPr lang="en-US"/>
          </a:p>
          <a:p>
            <a:r>
              <a:rPr lang="en-US"/>
              <a:t>Documentation</a:t>
            </a:r>
          </a:p>
          <a:p>
            <a:pPr lvl="1"/>
            <a:r>
              <a:rPr lang="en-US"/>
              <a:t>Updated Business Requirements Document (BRD)</a:t>
            </a:r>
          </a:p>
          <a:p>
            <a:pPr lvl="1"/>
            <a:r>
              <a:rPr lang="en-US"/>
              <a:t>Wrote Software Requirement Specification (SRS)</a:t>
            </a:r>
          </a:p>
          <a:p>
            <a:pPr lvl="1"/>
            <a:r>
              <a:rPr lang="en-US"/>
              <a:t>Helped with all other formal documents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A4D377-5984-4E87-9094-92C9D4DDA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DF6298-8B30-4D64-AC7C-864861E8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C4075-6CD2-4637-8F7E-424F34DE95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Romeo Scagliarini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1E9B1-AD92-4038-9D14-3074CAF7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670" y="1839114"/>
            <a:ext cx="2701627" cy="35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17908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68A42DA-1E19-4BFD-A239-B5811EEA4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5184306"/>
              </p:ext>
            </p:extLst>
          </p:nvPr>
        </p:nvGraphicFramePr>
        <p:xfrm>
          <a:off x="592310" y="1761609"/>
          <a:ext cx="3592503" cy="2365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2503">
                  <a:extLst>
                    <a:ext uri="{9D8B030D-6E8A-4147-A177-3AD203B41FA5}">
                      <a16:colId xmlns:a16="http://schemas.microsoft.com/office/drawing/2014/main" val="1331298643"/>
                    </a:ext>
                  </a:extLst>
                </a:gridCol>
              </a:tblGrid>
              <a:tr h="42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Technical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840771"/>
                  </a:ext>
                </a:extLst>
              </a:tr>
              <a:tr h="393903">
                <a:tc>
                  <a:txBody>
                    <a:bodyPr/>
                    <a:lstStyle/>
                    <a:p>
                      <a:r>
                        <a:rPr lang="en-US" sz="1600"/>
                        <a:t>Formal Writing/Documentation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26877"/>
                  </a:ext>
                </a:extLst>
              </a:tr>
              <a:tr h="360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Testing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720016"/>
                  </a:ext>
                </a:extLst>
              </a:tr>
              <a:tr h="3939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Web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03894"/>
                  </a:ext>
                </a:extLst>
              </a:tr>
              <a:tr h="3939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440683"/>
                  </a:ext>
                </a:extLst>
              </a:tr>
              <a:tr h="3939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Looker/LookML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2754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F5B7F-DAA8-4A5A-B2C5-D42F7112B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6DA86B-34E6-449A-82AA-9FD0C698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A8109-469D-4D6A-BACD-1B81CDB072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Romeo Scagliarini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E66874AF-848A-4504-81DD-E135DAC80F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605649"/>
              </p:ext>
            </p:extLst>
          </p:nvPr>
        </p:nvGraphicFramePr>
        <p:xfrm>
          <a:off x="4959187" y="1761610"/>
          <a:ext cx="3592503" cy="23653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92503">
                  <a:extLst>
                    <a:ext uri="{9D8B030D-6E8A-4147-A177-3AD203B41FA5}">
                      <a16:colId xmlns:a16="http://schemas.microsoft.com/office/drawing/2014/main" val="1331298643"/>
                    </a:ext>
                  </a:extLst>
                </a:gridCol>
              </a:tblGrid>
              <a:tr h="4236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Lessons Learned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840771"/>
                  </a:ext>
                </a:extLst>
              </a:tr>
              <a:tr h="388342">
                <a:tc>
                  <a:txBody>
                    <a:bodyPr/>
                    <a:lstStyle/>
                    <a:p>
                      <a:r>
                        <a:rPr lang="en-US" sz="1600"/>
                        <a:t>Balance Work and Life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26877"/>
                  </a:ext>
                </a:extLst>
              </a:tr>
              <a:tr h="388342">
                <a:tc>
                  <a:txBody>
                    <a:bodyPr/>
                    <a:lstStyle/>
                    <a:p>
                      <a:r>
                        <a:rPr lang="en-US" sz="1600"/>
                        <a:t>Prioritize To-Do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720016"/>
                  </a:ext>
                </a:extLst>
              </a:tr>
              <a:tr h="388342">
                <a:tc>
                  <a:txBody>
                    <a:bodyPr/>
                    <a:lstStyle/>
                    <a:p>
                      <a:r>
                        <a:rPr lang="en-US" sz="1600"/>
                        <a:t>Be Receptive to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803894"/>
                  </a:ext>
                </a:extLst>
              </a:tr>
              <a:tr h="388342">
                <a:tc>
                  <a:txBody>
                    <a:bodyPr/>
                    <a:lstStyle/>
                    <a:p>
                      <a:r>
                        <a:rPr lang="en-US" sz="1600"/>
                        <a:t>Take Initiative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440683"/>
                  </a:ext>
                </a:extLst>
              </a:tr>
              <a:tr h="388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Communication -&gt; Collaboration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275446"/>
                  </a:ext>
                </a:extLst>
              </a:tr>
            </a:tbl>
          </a:graphicData>
        </a:graphic>
      </p:graphicFrame>
      <p:pic>
        <p:nvPicPr>
          <p:cNvPr id="5122" name="Picture 2" descr="Image result for saint louis skyline">
            <a:extLst>
              <a:ext uri="{FF2B5EF4-FFF2-40B4-BE49-F238E27FC236}">
                <a16:creationId xmlns:a16="http://schemas.microsoft.com/office/drawing/2014/main" id="{F67EFD7F-63AF-498F-9B21-52E341032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4704561"/>
            <a:ext cx="3714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736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1741-EFF4-437B-BD38-0E903539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strike="noStrike">
                <a:solidFill>
                  <a:srgbClr val="38424A"/>
                </a:solidFill>
                <a:latin typeface="Century Gothic"/>
              </a:rPr>
              <a:t>Individual Contribution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CFD7C-32EC-46E4-8A05-A3F65DAB1F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Carlos Amezquita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12357-BFED-4532-9E66-C4F45BEAF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40090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C039E-955A-46A5-B6C4-3E05F3012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59D8D-1D25-410C-B4FB-6A4FB0B6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38424A"/>
                </a:solidFill>
                <a:latin typeface="Century Gothic"/>
              </a:rPr>
              <a:t>Individual Contribution</a:t>
            </a:r>
            <a:r>
              <a:rPr lang="en-US" b="0" i="0">
                <a:latin typeface="Century Gothic"/>
              </a:rPr>
              <a:t>​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F092B-457E-4C62-B2A8-D420C4104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Carlos Amezquita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EDD23E-CA91-405C-B822-FFC4208B07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6501" y="1565349"/>
            <a:ext cx="8535987" cy="4470400"/>
          </a:xfrm>
        </p:spPr>
        <p:txBody>
          <a:bodyPr/>
          <a:lstStyle/>
          <a:p>
            <a:pPr marL="172720" indent="-172720"/>
            <a:r>
              <a:rPr lang="en-US"/>
              <a:t>Execute a project plan </a:t>
            </a:r>
          </a:p>
          <a:p>
            <a:pPr marL="172720" indent="-172720"/>
            <a:r>
              <a:rPr lang="en-US"/>
              <a:t>Scheduled interviews with stakeholders </a:t>
            </a:r>
          </a:p>
          <a:p>
            <a:pPr marL="172720" indent="-172720"/>
            <a:r>
              <a:rPr lang="en-US"/>
              <a:t>Prepare and present project progress reports to stakeholders </a:t>
            </a:r>
          </a:p>
          <a:p>
            <a:pPr marL="172720" indent="-172720"/>
            <a:r>
              <a:rPr lang="en-US"/>
              <a:t>Track project milestones and deliverables</a:t>
            </a:r>
          </a:p>
          <a:p>
            <a:pPr marL="172720" indent="-172720"/>
            <a:r>
              <a:rPr lang="en-US"/>
              <a:t>Consolidate and publish stakeholder requirements to team</a:t>
            </a:r>
          </a:p>
          <a:p>
            <a:pPr marL="172720" indent="-172720"/>
            <a:r>
              <a:rPr lang="en-US"/>
              <a:t>Conduct daily scrum project meetings </a:t>
            </a:r>
          </a:p>
          <a:p>
            <a:pPr marL="172720" indent="-172720"/>
            <a:r>
              <a:rPr lang="en-US"/>
              <a:t>Prepare documentation and write requirement specification </a:t>
            </a:r>
          </a:p>
          <a:p>
            <a:pPr marL="399415" lvl="1" indent="-172720"/>
            <a:r>
              <a:rPr lang="en-US" sz="1400"/>
              <a:t>BRD (business requirements document)</a:t>
            </a:r>
          </a:p>
          <a:p>
            <a:pPr marL="399415" lvl="1" indent="-172720"/>
            <a:r>
              <a:rPr lang="en-US" sz="1400"/>
              <a:t>SRS (software requirement specification)</a:t>
            </a:r>
          </a:p>
          <a:p>
            <a:pPr marL="399415" lvl="1" indent="-172720"/>
            <a:r>
              <a:rPr lang="en-US" sz="1400"/>
              <a:t>SDD (software design document)</a:t>
            </a:r>
          </a:p>
          <a:p>
            <a:pPr marL="399415" lvl="1" indent="-172720"/>
            <a:r>
              <a:rPr lang="en-US" sz="1400"/>
              <a:t>RCA (root cause analysis)</a:t>
            </a:r>
          </a:p>
          <a:p>
            <a:pPr marL="626745" lvl="2" indent="-172720"/>
            <a:r>
              <a:rPr lang="en-US" sz="1200"/>
              <a:t>Conducted yearly research </a:t>
            </a:r>
          </a:p>
          <a:p>
            <a:pPr marL="399415" lvl="1" indent="-1727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8467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C039E-955A-46A5-B6C4-3E05F3012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59D8D-1D25-410C-B4FB-6A4FB0B6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38424A"/>
                </a:solidFill>
                <a:latin typeface="Century Gothic"/>
              </a:rPr>
              <a:t>Individual Contribution</a:t>
            </a:r>
            <a:r>
              <a:rPr lang="en-US" b="0" i="0">
                <a:latin typeface="Century Gothic"/>
              </a:rPr>
              <a:t>​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F092B-457E-4C62-B2A8-D420C4104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Carlos Amezquita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EDD23E-CA91-405C-B822-FFC4208B07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8013" y="1778000"/>
            <a:ext cx="8535987" cy="4470400"/>
          </a:xfrm>
        </p:spPr>
        <p:txBody>
          <a:bodyPr/>
          <a:lstStyle/>
          <a:p>
            <a:pPr marL="172720" indent="-172720"/>
            <a:r>
              <a:rPr lang="en-US"/>
              <a:t>Weekly status report 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E29003-53DA-4E1E-A501-DBBFD007F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3" y="2211233"/>
            <a:ext cx="4367462" cy="3604316"/>
          </a:xfrm>
          <a:prstGeom prst="rect">
            <a:avLst/>
          </a:prstGeom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B401DB7-5D60-40EB-B01E-425E6A85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47" y="2185449"/>
            <a:ext cx="4204177" cy="36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17701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309E-AB57-4480-90CE-0DFAEE825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147785-1CB4-4947-9F23-4699CA2F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8424A"/>
                </a:solidFill>
              </a:rPr>
              <a:t>Individual Contribution</a:t>
            </a:r>
            <a:r>
              <a:rPr lang="en-US"/>
              <a:t>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129F4-F2A9-4C2E-BA0C-09954541F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Carlos Amezquita 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C84D2-9B75-4CDE-998E-4165F85A715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778597" y="4811713"/>
            <a:ext cx="4108450" cy="1255712"/>
          </a:xfrm>
        </p:spPr>
        <p:txBody>
          <a:bodyPr/>
          <a:lstStyle/>
          <a:p>
            <a:r>
              <a:rPr lang="en-US"/>
              <a:t>Email reporting </a:t>
            </a:r>
          </a:p>
          <a:p>
            <a:r>
              <a:rPr lang="en-US"/>
              <a:t>Threshold alerts </a:t>
            </a:r>
          </a:p>
          <a:p>
            <a:r>
              <a:rPr lang="en-US"/>
              <a:t>Looker and Salesforce linkage 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A8CAAF7-9411-42CD-A8A2-2D59F7BC5DF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3812"/>
            <a:ext cx="4037013" cy="2554288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F56B3E-0052-4E1E-B409-527305C30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9" y="3938628"/>
            <a:ext cx="3880222" cy="2298625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672351-674E-4797-AD20-4E45BDDA1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552" y="1445872"/>
            <a:ext cx="3913623" cy="336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689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F092B-457E-4C62-B2A8-D420C4104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730" y="924714"/>
            <a:ext cx="8528946" cy="521159"/>
          </a:xfrm>
        </p:spPr>
        <p:txBody>
          <a:bodyPr/>
          <a:lstStyle/>
          <a:p>
            <a:r>
              <a:rPr lang="en-US"/>
              <a:t>Carlos Amezquita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EDD23E-CA91-405C-B822-FFC4208B07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8013" y="1778000"/>
            <a:ext cx="8535987" cy="4470400"/>
          </a:xfrm>
        </p:spPr>
        <p:txBody>
          <a:bodyPr/>
          <a:lstStyle/>
          <a:p>
            <a:pPr marL="172720" indent="-172720"/>
            <a:r>
              <a:rPr lang="en-US"/>
              <a:t>Lessons learned / skill development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C039E-955A-46A5-B6C4-3E05F3012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859D8D-1D25-410C-B4FB-6A4FB0B6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38424A"/>
                </a:solidFill>
                <a:latin typeface="Century Gothic"/>
              </a:rPr>
              <a:t>Individual Contribution</a:t>
            </a:r>
            <a:r>
              <a:rPr lang="en-US" b="0" i="0">
                <a:latin typeface="Century Gothic"/>
              </a:rPr>
              <a:t>​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4E171C-09A8-4053-A676-07DB75348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717219"/>
              </p:ext>
            </p:extLst>
          </p:nvPr>
        </p:nvGraphicFramePr>
        <p:xfrm>
          <a:off x="1006763" y="2685934"/>
          <a:ext cx="7130474" cy="26545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65237">
                  <a:extLst>
                    <a:ext uri="{9D8B030D-6E8A-4147-A177-3AD203B41FA5}">
                      <a16:colId xmlns:a16="http://schemas.microsoft.com/office/drawing/2014/main" val="1755456783"/>
                    </a:ext>
                  </a:extLst>
                </a:gridCol>
                <a:gridCol w="3565237">
                  <a:extLst>
                    <a:ext uri="{9D8B030D-6E8A-4147-A177-3AD203B41FA5}">
                      <a16:colId xmlns:a16="http://schemas.microsoft.com/office/drawing/2014/main" val="538071318"/>
                    </a:ext>
                  </a:extLst>
                </a:gridCol>
              </a:tblGrid>
              <a:tr h="4424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Lessons Learned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Skills Developed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281955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Pay attention to detail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Communication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84676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Adapt to change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 Management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387997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Teamwork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Leadership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568050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Commuting is 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Time Management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144696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Get a good night's sleep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Personal Organization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66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234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E28813-8FC0-4A16-A2C6-D9F3D2727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519F9-8B7B-42A1-9793-5208C8D1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 Summer Interns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B81877-B82B-4B8A-834C-CDA3FAE2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240" y="2486155"/>
            <a:ext cx="5689474" cy="3791700"/>
          </a:xfrm>
          <a:prstGeom prst="ellipse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B5B932C-7F3F-44A1-887B-A2DB895D1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58" r="13258"/>
          <a:stretch/>
        </p:blipFill>
        <p:spPr>
          <a:xfrm rot="5400000">
            <a:off x="738867" y="1256639"/>
            <a:ext cx="1791856" cy="1828798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6B86F5-6264-45C3-ADA1-6D87313B7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7" r="6999"/>
          <a:stretch/>
        </p:blipFill>
        <p:spPr>
          <a:xfrm rot="5400000">
            <a:off x="816124" y="3822698"/>
            <a:ext cx="1791854" cy="1828798"/>
          </a:xfrm>
          <a:prstGeom prst="ellipse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F27A436-6DE0-4051-B9B5-14E988FB7D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09" t="496" r="11271"/>
          <a:stretch/>
        </p:blipFill>
        <p:spPr>
          <a:xfrm rot="5400000">
            <a:off x="6799171" y="1254515"/>
            <a:ext cx="1790350" cy="1828800"/>
          </a:xfrm>
          <a:prstGeom prst="ellipse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B89A3DE-953D-403C-8A19-1DCD7A19BC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14" t="1881" r="16558"/>
          <a:stretch/>
        </p:blipFill>
        <p:spPr>
          <a:xfrm rot="5400000">
            <a:off x="6837319" y="3828452"/>
            <a:ext cx="1791852" cy="1828796"/>
          </a:xfrm>
          <a:prstGeom prst="ellipse">
            <a:avLst/>
          </a:prstGeom>
        </p:spPr>
      </p:pic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9728F913-FAD6-4F57-9B64-D07FD20B1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10731" r="15785"/>
          <a:stretch/>
        </p:blipFill>
        <p:spPr>
          <a:xfrm rot="5400000">
            <a:off x="3807318" y="1175915"/>
            <a:ext cx="1791852" cy="1828796"/>
          </a:xfrm>
          <a:prstGeom prst="ellipse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95FAA1B-CD9A-401B-9E93-49036C4422E9}"/>
              </a:ext>
            </a:extLst>
          </p:cNvPr>
          <p:cNvSpPr txBox="1"/>
          <p:nvPr/>
        </p:nvSpPr>
        <p:spPr>
          <a:xfrm>
            <a:off x="6702691" y="3069842"/>
            <a:ext cx="198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+mn-lt"/>
              </a:rPr>
              <a:t>Carlos Amezquita</a:t>
            </a:r>
          </a:p>
          <a:p>
            <a:pPr algn="ctr"/>
            <a:r>
              <a:rPr lang="en-US" sz="1400">
                <a:latin typeface="+mn-lt"/>
              </a:rPr>
              <a:t>Intern, Project Mgmt.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354E97-0D18-4DC6-8FD1-F92C33F50EA2}"/>
              </a:ext>
            </a:extLst>
          </p:cNvPr>
          <p:cNvSpPr txBox="1"/>
          <p:nvPr/>
        </p:nvSpPr>
        <p:spPr>
          <a:xfrm>
            <a:off x="643140" y="3066966"/>
            <a:ext cx="198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+mn-lt"/>
              </a:rPr>
              <a:t>Shawn Le</a:t>
            </a:r>
          </a:p>
          <a:p>
            <a:pPr algn="ctr"/>
            <a:r>
              <a:rPr lang="en-US" sz="1400">
                <a:latin typeface="+mn-lt"/>
              </a:rPr>
              <a:t>Intern, Data Science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364CB3-BA3D-4946-B6DA-30BF7876D886}"/>
              </a:ext>
            </a:extLst>
          </p:cNvPr>
          <p:cNvSpPr txBox="1"/>
          <p:nvPr/>
        </p:nvSpPr>
        <p:spPr>
          <a:xfrm>
            <a:off x="3711589" y="2986239"/>
            <a:ext cx="198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+mn-lt"/>
              </a:rPr>
              <a:t>Eric Vela</a:t>
            </a:r>
          </a:p>
          <a:p>
            <a:pPr algn="ctr"/>
            <a:r>
              <a:rPr lang="en-US" sz="1400">
                <a:latin typeface="+mn-lt"/>
              </a:rPr>
              <a:t>Intern, Data Analyst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8ED542-AF89-416C-A282-8164772CB721}"/>
              </a:ext>
            </a:extLst>
          </p:cNvPr>
          <p:cNvSpPr txBox="1"/>
          <p:nvPr/>
        </p:nvSpPr>
        <p:spPr>
          <a:xfrm>
            <a:off x="6741590" y="5646773"/>
            <a:ext cx="198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+mn-lt"/>
              </a:rPr>
              <a:t>Romeo Scagliarini</a:t>
            </a:r>
          </a:p>
          <a:p>
            <a:pPr algn="ctr"/>
            <a:r>
              <a:rPr lang="en-US" sz="1400">
                <a:latin typeface="+mn-lt"/>
              </a:rPr>
              <a:t>Intern, QA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08B62-4142-4AD2-BC3D-DEDBA3B4E4A0}"/>
              </a:ext>
            </a:extLst>
          </p:cNvPr>
          <p:cNvSpPr txBox="1"/>
          <p:nvPr/>
        </p:nvSpPr>
        <p:spPr>
          <a:xfrm>
            <a:off x="643140" y="5633022"/>
            <a:ext cx="198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+mn-lt"/>
              </a:rPr>
              <a:t>Henry Huynh</a:t>
            </a:r>
          </a:p>
          <a:p>
            <a:pPr algn="ctr"/>
            <a:r>
              <a:rPr lang="en-US" sz="1400">
                <a:latin typeface="+mn-lt"/>
              </a:rPr>
              <a:t>Intern, QA</a:t>
            </a:r>
          </a:p>
        </p:txBody>
      </p:sp>
    </p:spTree>
    <p:extLst>
      <p:ext uri="{BB962C8B-B14F-4D97-AF65-F5344CB8AC3E}">
        <p14:creationId xmlns:p14="http://schemas.microsoft.com/office/powerpoint/2010/main" val="583527081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F6D3-AA65-4ACE-9C8F-420509EF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8424A"/>
                </a:solidFill>
              </a:rPr>
              <a:t>Individual Contribution</a:t>
            </a:r>
            <a:r>
              <a:rPr lang="en-US"/>
              <a:t>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EFC28-DB7B-419B-B7F2-B3A140047B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Shawn 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66E6C-082E-4C68-988A-A8D9B6FA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17531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B234-9947-47E8-B5C9-372463303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4B5A9-953B-4F7E-BE5E-08FBDF2B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9C836-B96C-4CB0-8689-3B18E0AE9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Shawn Le</a:t>
            </a:r>
          </a:p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CFA381-5A08-4659-9922-CEA20A1D101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81000" y="1525993"/>
            <a:ext cx="8388350" cy="3000375"/>
          </a:xfrm>
        </p:spPr>
        <p:txBody>
          <a:bodyPr/>
          <a:lstStyle/>
          <a:p>
            <a:pPr marL="172720" indent="-172720"/>
            <a:r>
              <a:rPr lang="en-US"/>
              <a:t>Overall Goal</a:t>
            </a:r>
          </a:p>
          <a:p>
            <a:pPr marL="626745" lvl="2" indent="-172720"/>
            <a:r>
              <a:rPr lang="en-US" sz="1800" b="1"/>
              <a:t>To provide the DRR team predictive capabilities through modeling and forecasting potential ticket volume.</a:t>
            </a:r>
            <a:endParaRPr lang="en-US"/>
          </a:p>
          <a:p>
            <a:pPr marL="626745" lvl="2" indent="-172720"/>
            <a:endParaRPr lang="en-US" sz="1800" b="1"/>
          </a:p>
          <a:p>
            <a:pPr marL="803910" lvl="3" indent="-172720"/>
            <a:r>
              <a:rPr lang="en-US" sz="1600"/>
              <a:t>Can be used to allocate resources appropriately.</a:t>
            </a:r>
            <a:endParaRPr lang="en-US"/>
          </a:p>
          <a:p>
            <a:pPr marL="803910" lvl="3" indent="-172720"/>
            <a:endParaRPr lang="en-US" sz="1600"/>
          </a:p>
          <a:p>
            <a:pPr marL="804545" lvl="3" indent="-167640"/>
            <a:r>
              <a:rPr lang="en-US" sz="1600"/>
              <a:t>Can be used as an evaluation tool for analyst performance.</a:t>
            </a:r>
            <a:endParaRPr lang="en-US"/>
          </a:p>
          <a:p>
            <a:pPr marL="172720" indent="-172720"/>
            <a:endParaRPr lang="en-US"/>
          </a:p>
        </p:txBody>
      </p:sp>
      <p:pic>
        <p:nvPicPr>
          <p:cNvPr id="3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89A6CB00-E157-4D7A-AAF3-270E7434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40" y="3437622"/>
            <a:ext cx="3784145" cy="26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58045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B234-9947-47E8-B5C9-372463303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4B5A9-953B-4F7E-BE5E-08FBDF2B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9C836-B96C-4CB0-8689-3B18E0AE9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Shawn Le</a:t>
            </a:r>
          </a:p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CFA381-5A08-4659-9922-CEA20A1D101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81000" y="1654618"/>
            <a:ext cx="8388350" cy="3000375"/>
          </a:xfrm>
        </p:spPr>
        <p:txBody>
          <a:bodyPr/>
          <a:lstStyle/>
          <a:p>
            <a:pPr marL="172720" indent="-172720"/>
            <a:r>
              <a:rPr lang="en-US"/>
              <a:t>Solution Diagram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8E002-24A3-44D2-B61D-4C320EBC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5" y="2068945"/>
            <a:ext cx="6733309" cy="41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99273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CD18-74DD-4D8C-9BBD-89C581999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032" y="1512186"/>
            <a:ext cx="4353530" cy="4470400"/>
          </a:xfrm>
        </p:spPr>
        <p:txBody>
          <a:bodyPr/>
          <a:lstStyle/>
          <a:p>
            <a:pPr marL="172720" indent="-172720"/>
            <a:r>
              <a:rPr lang="en-US"/>
              <a:t>Developed a Univariate Time Series model analyzing ticket volume.</a:t>
            </a:r>
          </a:p>
          <a:p>
            <a:pPr marL="0" indent="0">
              <a:buNone/>
            </a:pPr>
            <a:endParaRPr lang="en-US"/>
          </a:p>
          <a:p>
            <a:pPr marL="172720" indent="-172720"/>
            <a:r>
              <a:rPr lang="en-US"/>
              <a:t>Implemented Model Quality Tracking.</a:t>
            </a:r>
          </a:p>
          <a:p>
            <a:pPr marL="0" indent="0">
              <a:buNone/>
            </a:pPr>
            <a:endParaRPr lang="en-US"/>
          </a:p>
          <a:p>
            <a:pPr marL="172720" indent="-172720"/>
            <a:r>
              <a:rPr lang="en-US"/>
              <a:t>Developed an extension to the ARIMA model by breaking down possible products affected.</a:t>
            </a:r>
          </a:p>
          <a:p>
            <a:pPr marL="172720" indent="-172720"/>
            <a:endParaRPr lang="en-US"/>
          </a:p>
          <a:p>
            <a:pPr marL="172720" indent="-172720"/>
            <a:r>
              <a:rPr lang="en-US"/>
              <a:t>Automated process – runs everyday, updates every month! </a:t>
            </a:r>
          </a:p>
          <a:p>
            <a:pPr marL="172720" indent="-17272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B866F-3321-4902-8639-685D864E3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60C332-092E-44E3-9096-6B0F7433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27A1B-9A96-40F6-9276-109F63BCC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Shawn Le</a:t>
            </a:r>
          </a:p>
          <a:p>
            <a:endParaRPr lang="en-US"/>
          </a:p>
        </p:txBody>
      </p:sp>
      <p:pic>
        <p:nvPicPr>
          <p:cNvPr id="7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367A780-11CF-4D40-B357-C5C57169540D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310116" y="1393050"/>
            <a:ext cx="3776663" cy="2097087"/>
          </a:xfrm>
          <a:prstGeom prst="rect">
            <a:avLst/>
          </a:prstGeom>
        </p:spPr>
      </p:pic>
      <p:pic>
        <p:nvPicPr>
          <p:cNvPr id="8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40733BC-00FF-4206-85DE-0FEF6C3D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28" y="3542628"/>
            <a:ext cx="3642650" cy="26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9104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DB76C1-3A8B-418A-8579-EF00A336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70" y="1556488"/>
            <a:ext cx="8535670" cy="44704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There is no "I" in team for a group project:</a:t>
            </a:r>
          </a:p>
          <a:p>
            <a:pPr marL="172720" indent="-172720"/>
            <a:endParaRPr lang="en-US"/>
          </a:p>
          <a:p>
            <a:pPr marL="172720" indent="-172720"/>
            <a:r>
              <a:rPr lang="en-US"/>
              <a:t>Carlos:</a:t>
            </a:r>
          </a:p>
          <a:p>
            <a:pPr marL="399415" lvl="1" indent="-179070">
              <a:buFont typeface="Century Gothic" panose="020B0604020202020204" pitchFamily="34" charset="0"/>
              <a:buChar char="−"/>
            </a:pPr>
            <a:r>
              <a:rPr lang="en-US"/>
              <a:t>Helped contribute to the Root Cause Analysis by writing up findings year by year.</a:t>
            </a:r>
          </a:p>
          <a:p>
            <a:pPr marL="399415" lvl="1" indent="-179070">
              <a:buFont typeface="Century Gothic" panose="020B0604020202020204" pitchFamily="34" charset="0"/>
              <a:buChar char="−"/>
            </a:pPr>
            <a:endParaRPr lang="en-US"/>
          </a:p>
          <a:p>
            <a:pPr marL="172720" indent="-172720"/>
            <a:r>
              <a:rPr lang="en-US"/>
              <a:t>Eric:</a:t>
            </a:r>
          </a:p>
          <a:p>
            <a:pPr marL="399415" lvl="1" indent="-179070"/>
            <a:r>
              <a:rPr lang="en-US"/>
              <a:t>Helped add Looker drills in initial dashboard drafts.</a:t>
            </a:r>
          </a:p>
          <a:p>
            <a:pPr marL="220980" lvl="1" indent="0">
              <a:buNone/>
            </a:pPr>
            <a:endParaRPr lang="en-US"/>
          </a:p>
          <a:p>
            <a:pPr marL="172720" indent="-172720"/>
            <a:r>
              <a:rPr lang="en-US"/>
              <a:t>Romeo:</a:t>
            </a:r>
          </a:p>
          <a:p>
            <a:pPr marL="399415" lvl="1" indent="-179070"/>
            <a:r>
              <a:rPr lang="en-US"/>
              <a:t>Helped make QA testing easier by having specific automated code.</a:t>
            </a:r>
          </a:p>
          <a:p>
            <a:pPr marL="172720" indent="-172720"/>
            <a:endParaRPr lang="en-US"/>
          </a:p>
          <a:p>
            <a:pPr marL="172720" indent="-172720"/>
            <a:r>
              <a:rPr lang="en-US"/>
              <a:t>Group:</a:t>
            </a:r>
          </a:p>
          <a:p>
            <a:pPr marL="399415" lvl="1" indent="-179070"/>
            <a:r>
              <a:rPr lang="en-US"/>
              <a:t>Documentation (SDD, User Guide, User Manual, etc...)</a:t>
            </a:r>
          </a:p>
          <a:p>
            <a:pPr marL="399415" lvl="1" indent="-17907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B866F-3321-4902-8639-685D864E3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60C332-092E-44E3-9096-6B0F7433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27A1B-9A96-40F6-9276-109F63BCC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Shawn Le</a:t>
            </a:r>
          </a:p>
        </p:txBody>
      </p:sp>
    </p:spTree>
    <p:extLst>
      <p:ext uri="{BB962C8B-B14F-4D97-AF65-F5344CB8AC3E}">
        <p14:creationId xmlns:p14="http://schemas.microsoft.com/office/powerpoint/2010/main" val="393494349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B234-9947-47E8-B5C9-372463303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4B5A9-953B-4F7E-BE5E-08FBDF2B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Skills Developed &amp; Lessons Learned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9C836-B96C-4CB0-8689-3B18E0AE9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Shawn Le</a:t>
            </a:r>
          </a:p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CBC3DB-DF42-4532-80D8-085340CC6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83290"/>
              </p:ext>
            </p:extLst>
          </p:nvPr>
        </p:nvGraphicFramePr>
        <p:xfrm>
          <a:off x="1556083" y="1327660"/>
          <a:ext cx="6031834" cy="29260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15917">
                  <a:extLst>
                    <a:ext uri="{9D8B030D-6E8A-4147-A177-3AD203B41FA5}">
                      <a16:colId xmlns:a16="http://schemas.microsoft.com/office/drawing/2014/main" val="3932854854"/>
                    </a:ext>
                  </a:extLst>
                </a:gridCol>
                <a:gridCol w="3015917">
                  <a:extLst>
                    <a:ext uri="{9D8B030D-6E8A-4147-A177-3AD203B41FA5}">
                      <a16:colId xmlns:a16="http://schemas.microsoft.com/office/drawing/2014/main" val="27899391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Quote from Daniel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Lessons Learned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14991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"I found that in one Google search"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Being more resourceful also takes effort.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088620"/>
                  </a:ext>
                </a:extLst>
              </a:tr>
              <a:tr h="914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"A great data scientist can utilize whatever tools provided"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noProof="0"/>
                        <a:t>Be able to adapt quickly – especially on the job.</a:t>
                      </a:r>
                      <a:endParaRPr lang="en-US">
                        <a:solidFill>
                          <a:srgbClr val="38424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71337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"We live and learn everyday"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Every mistake is a lesson.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5781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 algn="l" defTabSz="914400" eaLnBrk="1" fontAlgn="auto" latinLnBrk="0" hangingPunct="1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/>
                        <a:t>"Just do it"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defTabSz="914400" eaLnBrk="1" fontAlgn="auto" latinLnBrk="0" hangingPunct="1"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US"/>
                        <a:t>Just do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265494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1F45FFA-6FA1-48F5-86D9-EED527D97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198317"/>
              </p:ext>
            </p:extLst>
          </p:nvPr>
        </p:nvGraphicFramePr>
        <p:xfrm>
          <a:off x="1556083" y="4253742"/>
          <a:ext cx="6031834" cy="195071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22596">
                  <a:extLst>
                    <a:ext uri="{9D8B030D-6E8A-4147-A177-3AD203B41FA5}">
                      <a16:colId xmlns:a16="http://schemas.microsoft.com/office/drawing/2014/main" val="2918418328"/>
                    </a:ext>
                  </a:extLst>
                </a:gridCol>
                <a:gridCol w="3009238">
                  <a:extLst>
                    <a:ext uri="{9D8B030D-6E8A-4147-A177-3AD203B41FA5}">
                      <a16:colId xmlns:a16="http://schemas.microsoft.com/office/drawing/2014/main" val="2956378193"/>
                    </a:ext>
                  </a:extLst>
                </a:gridCol>
              </a:tblGrid>
              <a:tr h="326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Situation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Skills Developed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303634"/>
                  </a:ext>
                </a:extLst>
              </a:tr>
              <a:tr h="326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Status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Public Speaking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48973"/>
                  </a:ext>
                </a:extLst>
              </a:tr>
              <a:tr h="4876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SCRUM, Divvying up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Teamwork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47150"/>
                  </a:ext>
                </a:extLst>
              </a:tr>
              <a:tr h="3266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Python, SQL, Looker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970439"/>
                  </a:ext>
                </a:extLst>
              </a:tr>
              <a:tr h="3266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Forecasting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Statistics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326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52444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327D-BCBB-4268-925B-855FBE44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E9E87-5BD0-480B-BBBD-ED69541D3F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Eric Vela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4AABB-B565-4E42-BEA2-C9EE43779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42446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CFA381-5A08-4659-9922-CEA20A1D1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8874" y="1778000"/>
            <a:ext cx="8519802" cy="4394200"/>
          </a:xfrm>
        </p:spPr>
        <p:txBody>
          <a:bodyPr/>
          <a:lstStyle/>
          <a:p>
            <a:pPr marL="172720" indent="-172720"/>
            <a:r>
              <a:rPr lang="en-US"/>
              <a:t>Initial Data Profile and Exploratory Data Analysis</a:t>
            </a:r>
          </a:p>
          <a:p>
            <a:pPr marL="172720" indent="-172720"/>
            <a:endParaRPr lang="en-US"/>
          </a:p>
          <a:p>
            <a:pPr marL="173990" indent="-172720"/>
            <a:r>
              <a:rPr lang="en-US"/>
              <a:t>Heavily developed the Ticketing Analytics Dashboard</a:t>
            </a:r>
          </a:p>
          <a:p>
            <a:pPr marL="399415" lvl="1" indent="-179070"/>
            <a:r>
              <a:rPr lang="en-US"/>
              <a:t>Researched solutions and wrote SQL queries</a:t>
            </a:r>
            <a:endParaRPr lang="en-US">
              <a:latin typeface="MS PGothic"/>
              <a:ea typeface="MS PGothic"/>
            </a:endParaRPr>
          </a:p>
          <a:p>
            <a:pPr marL="399415" lvl="1" indent="-179070"/>
            <a:r>
              <a:rPr lang="en-US"/>
              <a:t>Created interactive visualizations in Looker</a:t>
            </a:r>
            <a:endParaRPr lang="en-US">
              <a:latin typeface="MS PGothic"/>
              <a:ea typeface="MS PGothic"/>
            </a:endParaRPr>
          </a:p>
          <a:p>
            <a:pPr marL="399415" lvl="1" indent="-179070"/>
            <a:r>
              <a:rPr lang="en-US">
                <a:latin typeface="Century Gothic"/>
                <a:ea typeface="MS PGothic"/>
              </a:rPr>
              <a:t>Implemented user feedback and recommendations</a:t>
            </a:r>
          </a:p>
          <a:p>
            <a:pPr marL="220345" lvl="1" indent="0">
              <a:buNone/>
            </a:pPr>
            <a:endParaRPr lang="en-US"/>
          </a:p>
          <a:p>
            <a:pPr marL="172720" indent="-172720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4B5A9-953B-4F7E-BE5E-08FBDF2B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9C836-B96C-4CB0-8689-3B18E0AE9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Eric Vela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B234-9947-47E8-B5C9-372463303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4" name="Picture 14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C51F0AC8-CFD3-4232-8F04-E1030564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70" y="3742231"/>
            <a:ext cx="7515565" cy="22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92101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CFA381-5A08-4659-9922-CEA20A1D1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8874" y="1778000"/>
            <a:ext cx="8519802" cy="4394200"/>
          </a:xfrm>
        </p:spPr>
        <p:txBody>
          <a:bodyPr/>
          <a:lstStyle/>
          <a:p>
            <a:pPr marL="173990" indent="-172720">
              <a:buFont typeface="Arial"/>
              <a:buChar char="•"/>
            </a:pPr>
            <a:r>
              <a:rPr lang="en-US"/>
              <a:t>Created a Root Cause Analysis (RCA) Profile</a:t>
            </a:r>
          </a:p>
          <a:p>
            <a:pPr marL="399415" lvl="1" indent="-179070">
              <a:buFont typeface="Century Gothic"/>
              <a:buChar char="−"/>
            </a:pPr>
            <a:r>
              <a:rPr lang="en-US"/>
              <a:t>Highlighted critical areas to examine and methods of approach</a:t>
            </a:r>
          </a:p>
          <a:p>
            <a:pPr marL="399415" lvl="1" indent="-179070">
              <a:buFont typeface="Century Gothic"/>
              <a:buChar char="−"/>
            </a:pPr>
            <a:endParaRPr lang="en-US"/>
          </a:p>
          <a:p>
            <a:pPr marL="172720" indent="-172720">
              <a:buFont typeface="Arial"/>
              <a:buChar char="•"/>
            </a:pPr>
            <a:r>
              <a:rPr lang="en-US"/>
              <a:t>Summarized the Ticketing Analytics Dashboard in the SDD</a:t>
            </a:r>
          </a:p>
          <a:p>
            <a:pPr marL="399415" lvl="1" indent="-179070">
              <a:buFont typeface="Century Gothic"/>
              <a:buChar char="−"/>
            </a:pPr>
            <a:endParaRPr lang="en-US"/>
          </a:p>
          <a:p>
            <a:pPr marL="173990" indent="-172720">
              <a:buFont typeface="Arial"/>
              <a:buChar char="•"/>
            </a:pPr>
            <a:r>
              <a:rPr lang="en-US"/>
              <a:t>Provided developer insight to Looker through the User Manual and Development Guide</a:t>
            </a:r>
          </a:p>
          <a:p>
            <a:pPr marL="172720" indent="-172720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4B5A9-953B-4F7E-BE5E-08FBDF2B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9C836-B96C-4CB0-8689-3B18E0AE9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Eric Vela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B234-9947-47E8-B5C9-372463303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EDEC7B-D437-44C4-932F-974F53A5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71" y="4229762"/>
            <a:ext cx="4774187" cy="149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13252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CFA381-5A08-4659-9922-CEA20A1D1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8874" y="1778000"/>
            <a:ext cx="8519802" cy="4394200"/>
          </a:xfrm>
        </p:spPr>
        <p:txBody>
          <a:bodyPr/>
          <a:lstStyle/>
          <a:p>
            <a:pPr marL="172720" indent="-172720">
              <a:buFont typeface="Arial" panose="020B0502020202020204" pitchFamily="34" charset="0"/>
            </a:pPr>
            <a:endParaRPr lang="en-US"/>
          </a:p>
          <a:p>
            <a:pPr marL="172720" indent="-172720">
              <a:buFont typeface="Arial" panose="020B0502020202020204" pitchFamily="34" charset="0"/>
              <a:buChar char="•"/>
            </a:pPr>
            <a:endParaRPr lang="en-US"/>
          </a:p>
          <a:p>
            <a:pPr marL="172720" indent="-172720">
              <a:buFont typeface="Arial" panose="020B0502020202020204" pitchFamily="34" charset="0"/>
              <a:buChar char="•"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74B5A9-953B-4F7E-BE5E-08FBDF2B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Skills Developed &amp; Lessons Learned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9C836-B96C-4CB0-8689-3B18E0AE9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Eric Vela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B234-9947-47E8-B5C9-372463303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22F2EFE2-80CE-4D5A-B2D8-B798E760F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906209"/>
              </p:ext>
            </p:extLst>
          </p:nvPr>
        </p:nvGraphicFramePr>
        <p:xfrm>
          <a:off x="704850" y="1657350"/>
          <a:ext cx="7564312" cy="24942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82156">
                  <a:extLst>
                    <a:ext uri="{9D8B030D-6E8A-4147-A177-3AD203B41FA5}">
                      <a16:colId xmlns:a16="http://schemas.microsoft.com/office/drawing/2014/main" val="2214832826"/>
                    </a:ext>
                  </a:extLst>
                </a:gridCol>
                <a:gridCol w="3782156">
                  <a:extLst>
                    <a:ext uri="{9D8B030D-6E8A-4147-A177-3AD203B41FA5}">
                      <a16:colId xmlns:a16="http://schemas.microsoft.com/office/drawing/2014/main" val="2157671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Skills 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Lessons Learned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0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Avoid the I-5 (if possible)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4322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Looker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Conceptualize before you actualize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952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Be adaptable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61032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Prioritization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38424A"/>
                          </a:solidFill>
                          <a:latin typeface="Century Gothic"/>
                        </a:rPr>
                        <a:t>Schedule...everything.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8674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38424A"/>
                          </a:solidFill>
                          <a:latin typeface="Century Gothic"/>
                        </a:rPr>
                        <a:t>Communication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No Iron Shirts are amazing.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650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77116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371F-2EED-4D14-927E-4EA0CD00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83167-0F7B-4EAA-9342-0CB37D8C53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Henry Huynh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618CE-5A2A-4B7F-A5DC-A0A0610D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68497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5C2B2-2604-462A-8669-9A541C54D8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028" name="Picture 4" descr="Image result for thank you slide in ppt">
            <a:extLst>
              <a:ext uri="{FF2B5EF4-FFF2-40B4-BE49-F238E27FC236}">
                <a16:creationId xmlns:a16="http://schemas.microsoft.com/office/drawing/2014/main" id="{602D7D94-16DE-4054-AA25-9F057BBD4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45" y="574190"/>
            <a:ext cx="3159430" cy="252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44775EC-1A0A-4D7A-8EDA-775A24CF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72" y="569806"/>
            <a:ext cx="4083904" cy="5269937"/>
          </a:xfrm>
          <a:prstGeom prst="rect">
            <a:avLst/>
          </a:prstGeom>
        </p:spPr>
      </p:pic>
      <p:pic>
        <p:nvPicPr>
          <p:cNvPr id="8" name="Picture 2" descr="emoji">
            <a:extLst>
              <a:ext uri="{FF2B5EF4-FFF2-40B4-BE49-F238E27FC236}">
                <a16:creationId xmlns:a16="http://schemas.microsoft.com/office/drawing/2014/main" id="{8DF3BCBE-962E-4C28-B2E8-FB3CA4CF1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r="15234"/>
          <a:stretch/>
        </p:blipFill>
        <p:spPr bwMode="auto">
          <a:xfrm>
            <a:off x="6401496" y="3301506"/>
            <a:ext cx="1570538" cy="23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820480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8224D-6E6C-477B-97DC-177D87363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4ED63B-96D6-4F54-B302-07CB32EF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 &amp; 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7D03F-2D77-4F80-9E11-CD196C6F6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90"/>
          <a:stretch/>
        </p:blipFill>
        <p:spPr>
          <a:xfrm>
            <a:off x="1882713" y="1070810"/>
            <a:ext cx="5534527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1922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190B9E-C17D-4A81-AE1A-69622212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869" y="1442142"/>
            <a:ext cx="8336026" cy="4773394"/>
          </a:xfrm>
        </p:spPr>
        <p:txBody>
          <a:bodyPr/>
          <a:lstStyle/>
          <a:p>
            <a:r>
              <a:rPr lang="en-US"/>
              <a:t>Goals</a:t>
            </a:r>
            <a:r>
              <a:rPr lang="en-US" b="1"/>
              <a:t> </a:t>
            </a:r>
          </a:p>
          <a:p>
            <a:pPr lvl="1"/>
            <a:r>
              <a:rPr lang="en-US"/>
              <a:t>Property Unique Identifier (PUID)</a:t>
            </a:r>
          </a:p>
          <a:p>
            <a:pPr lvl="1"/>
            <a:r>
              <a:rPr lang="en-US"/>
              <a:t>Data Enrichment</a:t>
            </a:r>
          </a:p>
          <a:p>
            <a:pPr lvl="1"/>
            <a:r>
              <a:rPr lang="en-US"/>
              <a:t>Fast Delivery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06E9F-C9ED-4B4A-B8B3-F0E2DD63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IDAP?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A231-ABE2-44AC-BD97-402AE516A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Smart Data Platform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470F5-770B-4F9C-9E8C-80CF4F3A2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6DA332-046B-4CF0-ADCD-8912B9C2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03" y="2942856"/>
            <a:ext cx="8168268" cy="27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7584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190B9E-C17D-4A81-AE1A-69622212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040" y="1326956"/>
            <a:ext cx="8346860" cy="4751726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panose="020B0502020202020204" pitchFamily="34" charset="0"/>
              <a:buChar char="•"/>
            </a:pPr>
            <a:r>
              <a:rPr lang="en-US"/>
              <a:t> Quality Check Framework Coverage  </a:t>
            </a:r>
          </a:p>
          <a:p>
            <a:pPr marL="0" indent="0">
              <a:spcBef>
                <a:spcPct val="0"/>
              </a:spcBef>
              <a:buNone/>
            </a:pPr>
            <a:endParaRPr lang="en-US"/>
          </a:p>
          <a:p>
            <a:pPr marL="506095" lvl="1" indent="-285750"/>
            <a:endParaRPr lang="en-US"/>
          </a:p>
          <a:p>
            <a:pPr marL="172720" indent="-172720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06E9F-C9ED-4B4A-B8B3-F0E2DD63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Contribution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A231-ABE2-44AC-BD97-402AE516A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Henry Huynh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470F5-770B-4F9C-9E8C-80CF4F3A2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66802B2-207E-447D-B03C-B8250D97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5" y="1759555"/>
            <a:ext cx="8939841" cy="443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3176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3153CE9-DF6A-40F5-8AD6-85E4F750C6F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94156327"/>
              </p:ext>
            </p:extLst>
          </p:nvPr>
        </p:nvGraphicFramePr>
        <p:xfrm>
          <a:off x="499745" y="2449213"/>
          <a:ext cx="8179953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6651">
                  <a:extLst>
                    <a:ext uri="{9D8B030D-6E8A-4147-A177-3AD203B41FA5}">
                      <a16:colId xmlns:a16="http://schemas.microsoft.com/office/drawing/2014/main" val="2400092899"/>
                    </a:ext>
                  </a:extLst>
                </a:gridCol>
                <a:gridCol w="2726651">
                  <a:extLst>
                    <a:ext uri="{9D8B030D-6E8A-4147-A177-3AD203B41FA5}">
                      <a16:colId xmlns:a16="http://schemas.microsoft.com/office/drawing/2014/main" val="2310474520"/>
                    </a:ext>
                  </a:extLst>
                </a:gridCol>
                <a:gridCol w="2726651">
                  <a:extLst>
                    <a:ext uri="{9D8B030D-6E8A-4147-A177-3AD203B41FA5}">
                      <a16:colId xmlns:a16="http://schemas.microsoft.com/office/drawing/2014/main" val="3732185330"/>
                    </a:ext>
                  </a:extLst>
                </a:gridCol>
              </a:tblGrid>
              <a:tr h="3477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134196"/>
                  </a:ext>
                </a:extLst>
              </a:tr>
              <a:tr h="13280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Documentation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Document containing important information regarding a product (QC Framework)</a:t>
                      </a:r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hlinkClick r:id="rId2"/>
                        </a:rPr>
                        <a:t>Confluence Home Page</a:t>
                      </a:r>
                      <a:endParaRPr lang="en-US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14742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F2DCE2D-85A8-4642-A73D-752F9F48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8424A"/>
                </a:solidFill>
              </a:rPr>
              <a:t>Individual Contribution</a:t>
            </a:r>
            <a:r>
              <a:rPr lang="en-US"/>
              <a:t>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E9E5B-FAE0-4EBD-8F9A-4954078CF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Henry Huynh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48432-F843-4FED-A044-347800A6D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8530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DCE2D-85A8-4642-A73D-752F9F48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8424A"/>
                </a:solidFill>
              </a:rPr>
              <a:t>Individual Contribution</a:t>
            </a:r>
            <a:r>
              <a:rPr lang="en-US"/>
              <a:t>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E9E5B-FAE0-4EBD-8F9A-4954078CF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Henry Huynh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48432-F843-4FED-A044-347800A6D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3C679-DEEF-4708-A1B0-808885DA3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79729" y="1423581"/>
            <a:ext cx="8528947" cy="4394200"/>
          </a:xfrm>
        </p:spPr>
        <p:txBody>
          <a:bodyPr/>
          <a:lstStyle/>
          <a:p>
            <a:r>
              <a:rPr lang="en-US"/>
              <a:t>Dashboard (Alternative)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D5860-B0C3-4F2E-A2AB-0CE6BCA3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70" y="1835557"/>
            <a:ext cx="7508012" cy="42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1396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3153CE9-DF6A-40F5-8AD6-85E4F750C6F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56694310"/>
              </p:ext>
            </p:extLst>
          </p:nvPr>
        </p:nvGraphicFramePr>
        <p:xfrm>
          <a:off x="482023" y="2440352"/>
          <a:ext cx="8179953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6651">
                  <a:extLst>
                    <a:ext uri="{9D8B030D-6E8A-4147-A177-3AD203B41FA5}">
                      <a16:colId xmlns:a16="http://schemas.microsoft.com/office/drawing/2014/main" val="2400092899"/>
                    </a:ext>
                  </a:extLst>
                </a:gridCol>
                <a:gridCol w="2726651">
                  <a:extLst>
                    <a:ext uri="{9D8B030D-6E8A-4147-A177-3AD203B41FA5}">
                      <a16:colId xmlns:a16="http://schemas.microsoft.com/office/drawing/2014/main" val="2310474520"/>
                    </a:ext>
                  </a:extLst>
                </a:gridCol>
                <a:gridCol w="2726651">
                  <a:extLst>
                    <a:ext uri="{9D8B030D-6E8A-4147-A177-3AD203B41FA5}">
                      <a16:colId xmlns:a16="http://schemas.microsoft.com/office/drawing/2014/main" val="3732185330"/>
                    </a:ext>
                  </a:extLst>
                </a:gridCol>
              </a:tblGrid>
              <a:tr h="3041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134196"/>
                  </a:ext>
                </a:extLst>
              </a:tr>
              <a:tr h="975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Dashboard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/>
                        <a:t>Reflects the status of the IDAP Data Content Checks by the QC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hlinkClick r:id="rId2"/>
                        </a:rPr>
                        <a:t>Looker Dashboard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07841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F2DCE2D-85A8-4642-A73D-752F9F48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8424A"/>
                </a:solidFill>
              </a:rPr>
              <a:t>Individual Contribution</a:t>
            </a:r>
            <a:r>
              <a:rPr lang="en-US"/>
              <a:t>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E9E5B-FAE0-4EBD-8F9A-4954078CF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Henry Huynh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48432-F843-4FED-A044-347800A6D2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89E75D-4F18-41C4-8550-92ADAD8A3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1958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BLUE">
  <a:themeElements>
    <a:clrScheme name="CoreLogic BLUE 030918">
      <a:dk1>
        <a:srgbClr val="38424A"/>
      </a:dk1>
      <a:lt1>
        <a:srgbClr val="FFFFFF"/>
      </a:lt1>
      <a:dk2>
        <a:srgbClr val="9AA3AD"/>
      </a:dk2>
      <a:lt2>
        <a:srgbClr val="0AA0C6"/>
      </a:lt2>
      <a:accent1>
        <a:srgbClr val="D23E43"/>
      </a:accent1>
      <a:accent2>
        <a:srgbClr val="A765CB"/>
      </a:accent2>
      <a:accent3>
        <a:srgbClr val="0AA0C6"/>
      </a:accent3>
      <a:accent4>
        <a:srgbClr val="33BC97"/>
      </a:accent4>
      <a:accent5>
        <a:srgbClr val="F29400"/>
      </a:accent5>
      <a:accent6>
        <a:srgbClr val="186A8C"/>
      </a:accent6>
      <a:hlink>
        <a:srgbClr val="186C8C"/>
      </a:hlink>
      <a:folHlink>
        <a:srgbClr val="9EC3D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685745"/>
        </a:dk2>
        <a:lt2>
          <a:srgbClr val="808080"/>
        </a:lt2>
        <a:accent1>
          <a:srgbClr val="E23D2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EAFAC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000000"/>
        </a:dk1>
        <a:lt1>
          <a:srgbClr val="FFFFFF"/>
        </a:lt1>
        <a:dk2>
          <a:srgbClr val="685745"/>
        </a:dk2>
        <a:lt2>
          <a:srgbClr val="958377"/>
        </a:lt2>
        <a:accent1>
          <a:srgbClr val="E23D28"/>
        </a:accent1>
        <a:accent2>
          <a:srgbClr val="004054"/>
        </a:accent2>
        <a:accent3>
          <a:srgbClr val="FFFFFF"/>
        </a:accent3>
        <a:accent4>
          <a:srgbClr val="000000"/>
        </a:accent4>
        <a:accent5>
          <a:srgbClr val="EEAFAC"/>
        </a:accent5>
        <a:accent6>
          <a:srgbClr val="00394B"/>
        </a:accent6>
        <a:hlink>
          <a:srgbClr val="004D46"/>
        </a:hlink>
        <a:folHlink>
          <a:srgbClr val="7724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cketing Analytics Dashboard Presentation" id="{CB45B767-21B6-449F-BB58-0C0EAB04F8F0}" vid="{DDC52F2D-5962-4801-9C0D-5EA9881E18D5}"/>
    </a:ext>
  </a:extLst>
</a:theme>
</file>

<file path=ppt/theme/theme2.xml><?xml version="1.0" encoding="utf-8"?>
<a:theme xmlns:a="http://schemas.openxmlformats.org/drawingml/2006/main" name="2_RED">
  <a:themeElements>
    <a:clrScheme name="CoreLogic RED 030918">
      <a:dk1>
        <a:srgbClr val="38424A"/>
      </a:dk1>
      <a:lt1>
        <a:srgbClr val="FFFFFF"/>
      </a:lt1>
      <a:dk2>
        <a:srgbClr val="9AA3AD"/>
      </a:dk2>
      <a:lt2>
        <a:srgbClr val="D23E43"/>
      </a:lt2>
      <a:accent1>
        <a:srgbClr val="D23E43"/>
      </a:accent1>
      <a:accent2>
        <a:srgbClr val="A765CB"/>
      </a:accent2>
      <a:accent3>
        <a:srgbClr val="0AA0C6"/>
      </a:accent3>
      <a:accent4>
        <a:srgbClr val="33BC97"/>
      </a:accent4>
      <a:accent5>
        <a:srgbClr val="F29400"/>
      </a:accent5>
      <a:accent6>
        <a:srgbClr val="186A8C"/>
      </a:accent6>
      <a:hlink>
        <a:srgbClr val="186C8C"/>
      </a:hlink>
      <a:folHlink>
        <a:srgbClr val="9EC3D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685745"/>
        </a:dk2>
        <a:lt2>
          <a:srgbClr val="808080"/>
        </a:lt2>
        <a:accent1>
          <a:srgbClr val="E23D2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EAFAC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000000"/>
        </a:dk1>
        <a:lt1>
          <a:srgbClr val="FFFFFF"/>
        </a:lt1>
        <a:dk2>
          <a:srgbClr val="685745"/>
        </a:dk2>
        <a:lt2>
          <a:srgbClr val="958377"/>
        </a:lt2>
        <a:accent1>
          <a:srgbClr val="E23D28"/>
        </a:accent1>
        <a:accent2>
          <a:srgbClr val="004054"/>
        </a:accent2>
        <a:accent3>
          <a:srgbClr val="FFFFFF"/>
        </a:accent3>
        <a:accent4>
          <a:srgbClr val="000000"/>
        </a:accent4>
        <a:accent5>
          <a:srgbClr val="EEAFAC"/>
        </a:accent5>
        <a:accent6>
          <a:srgbClr val="00394B"/>
        </a:accent6>
        <a:hlink>
          <a:srgbClr val="004D46"/>
        </a:hlink>
        <a:folHlink>
          <a:srgbClr val="7724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cketing Analytics Dashboard Presentation" id="{CB45B767-21B6-449F-BB58-0C0EAB04F8F0}" vid="{1DCE7429-5C83-43FD-863C-64C983FE2439}"/>
    </a:ext>
  </a:extLst>
</a:theme>
</file>

<file path=ppt/theme/theme3.xml><?xml version="1.0" encoding="utf-8"?>
<a:theme xmlns:a="http://schemas.openxmlformats.org/drawingml/2006/main" name="3_GREEN">
  <a:themeElements>
    <a:clrScheme name="CoreLogic GREEN 030918">
      <a:dk1>
        <a:srgbClr val="38424A"/>
      </a:dk1>
      <a:lt1>
        <a:srgbClr val="FFFFFF"/>
      </a:lt1>
      <a:dk2>
        <a:srgbClr val="9AA3AD"/>
      </a:dk2>
      <a:lt2>
        <a:srgbClr val="33BC97"/>
      </a:lt2>
      <a:accent1>
        <a:srgbClr val="D23E43"/>
      </a:accent1>
      <a:accent2>
        <a:srgbClr val="A765CB"/>
      </a:accent2>
      <a:accent3>
        <a:srgbClr val="0AA0C6"/>
      </a:accent3>
      <a:accent4>
        <a:srgbClr val="33BC97"/>
      </a:accent4>
      <a:accent5>
        <a:srgbClr val="F29400"/>
      </a:accent5>
      <a:accent6>
        <a:srgbClr val="186A8C"/>
      </a:accent6>
      <a:hlink>
        <a:srgbClr val="186C8C"/>
      </a:hlink>
      <a:folHlink>
        <a:srgbClr val="9EC3D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685745"/>
        </a:dk2>
        <a:lt2>
          <a:srgbClr val="808080"/>
        </a:lt2>
        <a:accent1>
          <a:srgbClr val="E23D2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EAFAC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000000"/>
        </a:dk1>
        <a:lt1>
          <a:srgbClr val="FFFFFF"/>
        </a:lt1>
        <a:dk2>
          <a:srgbClr val="685745"/>
        </a:dk2>
        <a:lt2>
          <a:srgbClr val="958377"/>
        </a:lt2>
        <a:accent1>
          <a:srgbClr val="E23D28"/>
        </a:accent1>
        <a:accent2>
          <a:srgbClr val="004054"/>
        </a:accent2>
        <a:accent3>
          <a:srgbClr val="FFFFFF"/>
        </a:accent3>
        <a:accent4>
          <a:srgbClr val="000000"/>
        </a:accent4>
        <a:accent5>
          <a:srgbClr val="EEAFAC"/>
        </a:accent5>
        <a:accent6>
          <a:srgbClr val="00394B"/>
        </a:accent6>
        <a:hlink>
          <a:srgbClr val="004D46"/>
        </a:hlink>
        <a:folHlink>
          <a:srgbClr val="7724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cketing Analytics Dashboard Presentation" id="{CB45B767-21B6-449F-BB58-0C0EAB04F8F0}" vid="{074FECD0-351A-48A9-81A5-DB92A603E759}"/>
    </a:ext>
  </a:extLst>
</a:theme>
</file>

<file path=ppt/theme/theme4.xml><?xml version="1.0" encoding="utf-8"?>
<a:theme xmlns:a="http://schemas.openxmlformats.org/drawingml/2006/main" name="4_PURPLE">
  <a:themeElements>
    <a:clrScheme name="CoreLogic PURPLE 030918">
      <a:dk1>
        <a:srgbClr val="38424A"/>
      </a:dk1>
      <a:lt1>
        <a:srgbClr val="FFFFFF"/>
      </a:lt1>
      <a:dk2>
        <a:srgbClr val="9AA3AD"/>
      </a:dk2>
      <a:lt2>
        <a:srgbClr val="A765CB"/>
      </a:lt2>
      <a:accent1>
        <a:srgbClr val="D23E43"/>
      </a:accent1>
      <a:accent2>
        <a:srgbClr val="A765CB"/>
      </a:accent2>
      <a:accent3>
        <a:srgbClr val="0AA0C6"/>
      </a:accent3>
      <a:accent4>
        <a:srgbClr val="33BC97"/>
      </a:accent4>
      <a:accent5>
        <a:srgbClr val="F29400"/>
      </a:accent5>
      <a:accent6>
        <a:srgbClr val="186A8C"/>
      </a:accent6>
      <a:hlink>
        <a:srgbClr val="186C8C"/>
      </a:hlink>
      <a:folHlink>
        <a:srgbClr val="9EC3D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685745"/>
        </a:dk2>
        <a:lt2>
          <a:srgbClr val="808080"/>
        </a:lt2>
        <a:accent1>
          <a:srgbClr val="E23D28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EAFAC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000000"/>
        </a:dk1>
        <a:lt1>
          <a:srgbClr val="FFFFFF"/>
        </a:lt1>
        <a:dk2>
          <a:srgbClr val="685745"/>
        </a:dk2>
        <a:lt2>
          <a:srgbClr val="958377"/>
        </a:lt2>
        <a:accent1>
          <a:srgbClr val="E23D28"/>
        </a:accent1>
        <a:accent2>
          <a:srgbClr val="004054"/>
        </a:accent2>
        <a:accent3>
          <a:srgbClr val="FFFFFF"/>
        </a:accent3>
        <a:accent4>
          <a:srgbClr val="000000"/>
        </a:accent4>
        <a:accent5>
          <a:srgbClr val="EEAFAC"/>
        </a:accent5>
        <a:accent6>
          <a:srgbClr val="00394B"/>
        </a:accent6>
        <a:hlink>
          <a:srgbClr val="004D46"/>
        </a:hlink>
        <a:folHlink>
          <a:srgbClr val="77243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icketing Analytics Dashboard Presentation" id="{CB45B767-21B6-449F-BB58-0C0EAB04F8F0}" vid="{C444AC28-8A8A-4E66-8C97-BB3DD7E3DA5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D3EE2E1B34D94EA7101E673D625BBA" ma:contentTypeVersion="10" ma:contentTypeDescription="Create a new document." ma:contentTypeScope="" ma:versionID="9b4206497d13a8320e5dc1a05abb5806">
  <xsd:schema xmlns:xsd="http://www.w3.org/2001/XMLSchema" xmlns:xs="http://www.w3.org/2001/XMLSchema" xmlns:p="http://schemas.microsoft.com/office/2006/metadata/properties" xmlns:ns1="http://schemas.microsoft.com/sharepoint/v3" xmlns:ns2="58090f5b-5f1c-45e7-90e0-18036b490ce9" xmlns:ns3="90724a52-ab08-4b5b-8ecd-743abd039359" targetNamespace="http://schemas.microsoft.com/office/2006/metadata/properties" ma:root="true" ma:fieldsID="c808bf78c2590f7f02282627ef13ef56" ns1:_="" ns2:_="" ns3:_="">
    <xsd:import namespace="http://schemas.microsoft.com/sharepoint/v3"/>
    <xsd:import namespace="58090f5b-5f1c-45e7-90e0-18036b490ce9"/>
    <xsd:import namespace="90724a52-ab08-4b5b-8ecd-743abd03935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090f5b-5f1c-45e7-90e0-18036b490c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724a52-ab08-4b5b-8ecd-743abd03935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7AE83D-2927-4F0B-9ED2-6098CDFA5E4F}">
  <ds:schemaRefs>
    <ds:schemaRef ds:uri="http://purl.org/dc/terms/"/>
    <ds:schemaRef ds:uri="http://schemas.openxmlformats.org/package/2006/metadata/core-properties"/>
    <ds:schemaRef ds:uri="http://purl.org/dc/dcmitype/"/>
    <ds:schemaRef ds:uri="58090f5b-5f1c-45e7-90e0-18036b490ce9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90724a52-ab08-4b5b-8ecd-743abd03935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51300B7-D92F-41CF-BBEE-07CDF9E6C5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FDD352-2805-4EDC-ACB6-2449AF716E15}">
  <ds:schemaRefs>
    <ds:schemaRef ds:uri="58090f5b-5f1c-45e7-90e0-18036b490ce9"/>
    <ds:schemaRef ds:uri="90724a52-ab08-4b5b-8ecd-743abd03935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On-screen Show (4:3)</PresentationFormat>
  <Paragraphs>388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MS PGothic</vt:lpstr>
      <vt:lpstr>Arial</vt:lpstr>
      <vt:lpstr>Calibri</vt:lpstr>
      <vt:lpstr>Century Gothic</vt:lpstr>
      <vt:lpstr>Wingdings</vt:lpstr>
      <vt:lpstr>1_BLUE</vt:lpstr>
      <vt:lpstr>2_RED</vt:lpstr>
      <vt:lpstr>3_GREEN</vt:lpstr>
      <vt:lpstr>4_PURPLE</vt:lpstr>
      <vt:lpstr>2018 EDG Summer Intern Final Presentation </vt:lpstr>
      <vt:lpstr>Agenda</vt:lpstr>
      <vt:lpstr>EDG Summer Interns</vt:lpstr>
      <vt:lpstr>Individual Contribution</vt:lpstr>
      <vt:lpstr>What is IDAP?</vt:lpstr>
      <vt:lpstr>Individual Contribution </vt:lpstr>
      <vt:lpstr>Individual Contribution​</vt:lpstr>
      <vt:lpstr>Individual Contribution​</vt:lpstr>
      <vt:lpstr>Individual Contribution​</vt:lpstr>
      <vt:lpstr>Skills Developed &amp; Lessons Learned</vt:lpstr>
      <vt:lpstr>PowerPoint Presentation</vt:lpstr>
      <vt:lpstr>EDG Ticketing System Data Mining Project</vt:lpstr>
      <vt:lpstr>The Ticketing Analytics Dashboard </vt:lpstr>
      <vt:lpstr>EDG 2018 Summer Intern Project</vt:lpstr>
      <vt:lpstr>The Ticketing Analytics Dashboard </vt:lpstr>
      <vt:lpstr>The Ticketing Analytics Dashboard</vt:lpstr>
      <vt:lpstr>The Ticketing Analytics Dashboard ​</vt:lpstr>
      <vt:lpstr>The Ticketing Analytics Dashboard</vt:lpstr>
      <vt:lpstr>Findings and Recommendations</vt:lpstr>
      <vt:lpstr>Individual Contribution</vt:lpstr>
      <vt:lpstr>Individual Contribution</vt:lpstr>
      <vt:lpstr>Individual Contribution​</vt:lpstr>
      <vt:lpstr>Individual Contribution</vt:lpstr>
      <vt:lpstr>Individual Contribution</vt:lpstr>
      <vt:lpstr>Individual Contribution</vt:lpstr>
      <vt:lpstr>Individual Contribution​</vt:lpstr>
      <vt:lpstr>Individual Contribution​</vt:lpstr>
      <vt:lpstr>Individual Contribution​</vt:lpstr>
      <vt:lpstr>Individual Contribution​</vt:lpstr>
      <vt:lpstr>Individual Contribution​</vt:lpstr>
      <vt:lpstr>Individual Contribution</vt:lpstr>
      <vt:lpstr>Individual Contribution</vt:lpstr>
      <vt:lpstr>Individual Contribution</vt:lpstr>
      <vt:lpstr>Individual Contribution</vt:lpstr>
      <vt:lpstr>Skills Developed &amp; Lessons Learned</vt:lpstr>
      <vt:lpstr>Individual Contribution</vt:lpstr>
      <vt:lpstr>Individual Contribution</vt:lpstr>
      <vt:lpstr>Individual Contribution</vt:lpstr>
      <vt:lpstr>Skills Developed &amp; Lessons Learned</vt:lpstr>
      <vt:lpstr>PowerPoint Presentation</vt:lpstr>
      <vt:lpstr>Q &amp; 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Ticketing Analytics Dashboard Final Presentation</dc:title>
  <dc:creator>Amezquita, Carlos</dc:creator>
  <cp:keywords>20180203</cp:keywords>
  <cp:lastModifiedBy>Scagliarini, Romeo</cp:lastModifiedBy>
  <cp:revision>1</cp:revision>
  <dcterms:modified xsi:type="dcterms:W3CDTF">2018-08-21T15:48:14Z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0x01010014D3EE2E1B34D94EA7101E673D625BBA</vt:lpwstr>
  </property>
</Properties>
</file>